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465" r:id="rId5"/>
    <p:sldId id="438" r:id="rId6"/>
    <p:sldId id="439" r:id="rId7"/>
    <p:sldId id="453" r:id="rId8"/>
    <p:sldId id="454" r:id="rId9"/>
    <p:sldId id="456" r:id="rId10"/>
    <p:sldId id="455" r:id="rId11"/>
    <p:sldId id="458" r:id="rId12"/>
    <p:sldId id="457" r:id="rId13"/>
    <p:sldId id="459" r:id="rId14"/>
    <p:sldId id="460" r:id="rId15"/>
    <p:sldId id="461" r:id="rId16"/>
    <p:sldId id="448" r:id="rId17"/>
    <p:sldId id="449" r:id="rId18"/>
    <p:sldId id="450" r:id="rId19"/>
    <p:sldId id="451" r:id="rId20"/>
    <p:sldId id="462" r:id="rId21"/>
    <p:sldId id="463" r:id="rId22"/>
    <p:sldId id="452" r:id="rId2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ld" initials="D" lastIdx="1" clrIdx="0">
    <p:extLst>
      <p:ext uri="{19B8F6BF-5375-455C-9EA6-DF929625EA0E}">
        <p15:presenceInfo xmlns:p15="http://schemas.microsoft.com/office/powerpoint/2012/main" userId="S::donald.p.harris@sargentlundy.com::07ac7138-ab5d-40dc-be1a-ac6f64bfd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02C0E"/>
    <a:srgbClr val="666666"/>
    <a:srgbClr val="6D6D6D"/>
    <a:srgbClr val="606060"/>
    <a:srgbClr val="0000FF"/>
    <a:srgbClr val="E0130E"/>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9" autoAdjust="0"/>
  </p:normalViewPr>
  <p:slideViewPr>
    <p:cSldViewPr snapToGrid="0">
      <p:cViewPr varScale="1">
        <p:scale>
          <a:sx n="87" d="100"/>
          <a:sy n="87" d="100"/>
        </p:scale>
        <p:origin x="102"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7T18:31:38.658"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E33F0-C7FB-4CBF-8265-9D54F9A741AA}"/>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1F5AC85-1D2F-4101-ADAD-AD12FD0F54F9}"/>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1E4D94D-041D-4A45-B744-D39EE183DF4D}" type="datetimeFigureOut">
              <a:rPr lang="en-US" altLang="en-US"/>
              <a:pPr>
                <a:defRPr/>
              </a:pPr>
              <a:t>5/27/2022</a:t>
            </a:fld>
            <a:endParaRPr lang="en-US" altLang="en-US"/>
          </a:p>
        </p:txBody>
      </p:sp>
      <p:sp>
        <p:nvSpPr>
          <p:cNvPr id="4" name="Slide Image Placeholder 3">
            <a:extLst>
              <a:ext uri="{FF2B5EF4-FFF2-40B4-BE49-F238E27FC236}">
                <a16:creationId xmlns:a16="http://schemas.microsoft.com/office/drawing/2014/main" id="{602A331D-B1E5-4E35-8E5E-53EBB87F947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9F54EE-D01E-433C-8C5D-4F896BB71340}"/>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56DAB3-8BC5-4223-9F62-FE1C4BEC9181}"/>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CBC7F24-1928-4DD7-8592-7C2FDE82CC1C}"/>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ECB437-04B2-4558-A7BB-90A018D83F92}" type="slidenum">
              <a:rPr lang="en-US" altLang="en-US"/>
              <a:pPr>
                <a:defRPr/>
              </a:pPr>
              <a:t>‹#›</a:t>
            </a:fld>
            <a:endParaRPr lang="en-US" altLang="en-US"/>
          </a:p>
        </p:txBody>
      </p:sp>
    </p:spTree>
    <p:extLst>
      <p:ext uri="{BB962C8B-B14F-4D97-AF65-F5344CB8AC3E}">
        <p14:creationId xmlns:p14="http://schemas.microsoft.com/office/powerpoint/2010/main" val="367230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In this module we will cover the basic requirements and training for Nova Awards Counselors and Supernova Awards Mentors. </a:t>
            </a:r>
          </a:p>
          <a:p>
            <a:pPr rtl="0" fontAlgn="base"/>
            <a:r>
              <a:rPr lang="en-US" sz="1200" b="0" i="0" kern="1200" dirty="0">
                <a:solidFill>
                  <a:schemeClr val="tx1"/>
                </a:solidFill>
                <a:effectLst/>
                <a:latin typeface="+mn-lt"/>
                <a:ea typeface="Geneva" charset="0"/>
                <a:cs typeface="+mn-cs"/>
              </a:rPr>
              <a:t>After you are finished, there are supplemental training courses on specific STEM activities and topics you can take to deepen your understanding of the ways to employ STEM activities and awards into scouting activities. </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a:t>
            </a:fld>
            <a:endParaRPr lang="en-US" altLang="en-US"/>
          </a:p>
        </p:txBody>
      </p:sp>
    </p:spTree>
    <p:extLst>
      <p:ext uri="{BB962C8B-B14F-4D97-AF65-F5344CB8AC3E}">
        <p14:creationId xmlns:p14="http://schemas.microsoft.com/office/powerpoint/2010/main" val="104367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Reporting completion of Nova awards goes to the youth’s unit leader. If using </a:t>
            </a:r>
            <a:r>
              <a:rPr lang="en-US" sz="1200" b="0" i="0" kern="1200" dirty="0" err="1">
                <a:solidFill>
                  <a:schemeClr val="tx1"/>
                </a:solidFill>
                <a:effectLst/>
                <a:latin typeface="+mn-lt"/>
                <a:ea typeface="Geneva" charset="0"/>
                <a:cs typeface="+mn-cs"/>
              </a:rPr>
              <a:t>Scoutbook</a:t>
            </a:r>
            <a:r>
              <a:rPr lang="en-US" sz="1200" b="0" i="0" kern="1200" dirty="0">
                <a:solidFill>
                  <a:schemeClr val="tx1"/>
                </a:solidFill>
                <a:effectLst/>
                <a:latin typeface="+mn-lt"/>
                <a:ea typeface="Geneva" charset="0"/>
                <a:cs typeface="+mn-cs"/>
              </a:rPr>
              <a:t>, the counselor may be linked to the scout, or the unit leader may fill in the completion themselves after conferring with the counselor. </a:t>
            </a:r>
          </a:p>
          <a:p>
            <a:pPr rtl="0" fontAlgn="base"/>
            <a:r>
              <a:rPr lang="en-US" sz="1200" b="0" i="0" kern="1200" dirty="0">
                <a:solidFill>
                  <a:schemeClr val="tx1"/>
                </a:solidFill>
                <a:effectLst/>
                <a:latin typeface="+mn-lt"/>
                <a:ea typeface="Geneva" charset="0"/>
                <a:cs typeface="+mn-cs"/>
              </a:rPr>
              <a:t>For Supernova awards, the Supernova Award Application must be completed. You should have the youth first get their unit leader’s signature plus theirs, then sign off completion of the award as the Mentor. This document is then transmitted to the district or council STEM committee (or Advancement and Recognitions Committee, if there is no STEM committee).  </a:t>
            </a:r>
          </a:p>
          <a:p>
            <a:pPr rtl="0" fontAlgn="base"/>
            <a:r>
              <a:rPr lang="en-US" sz="1200" b="0" i="0" kern="1200" dirty="0">
                <a:solidFill>
                  <a:schemeClr val="tx1"/>
                </a:solidFill>
                <a:effectLst/>
                <a:latin typeface="+mn-lt"/>
                <a:ea typeface="Geneva" charset="0"/>
                <a:cs typeface="+mn-cs"/>
              </a:rPr>
              <a:t>Remember, the youth are expected to fulfill the requirements as written; no more, no less.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11</a:t>
            </a:fld>
            <a:endParaRPr lang="en-US" altLang="en-US"/>
          </a:p>
        </p:txBody>
      </p:sp>
    </p:spTree>
    <p:extLst>
      <p:ext uri="{BB962C8B-B14F-4D97-AF65-F5344CB8AC3E}">
        <p14:creationId xmlns:p14="http://schemas.microsoft.com/office/powerpoint/2010/main" val="43312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Nova and Supernova Awards are typically presented at a unit Court of Awards. If possible, the mentor should attend to congratulate the youth. For Supernova Awards, you may consider acknowledgement in District or Council newsletters to further recognize the significance of the accomplishment.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12</a:t>
            </a:fld>
            <a:endParaRPr lang="en-US" altLang="en-US"/>
          </a:p>
        </p:txBody>
      </p:sp>
    </p:spTree>
    <p:extLst>
      <p:ext uri="{BB962C8B-B14F-4D97-AF65-F5344CB8AC3E}">
        <p14:creationId xmlns:p14="http://schemas.microsoft.com/office/powerpoint/2010/main" val="122034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charset="0"/>
                <a:cs typeface="+mn-cs"/>
              </a:rPr>
              <a:t>D is answer</a:t>
            </a:r>
            <a:r>
              <a:rPr lang="en-US" sz="1200" b="0" i="0" kern="1200">
                <a:solidFill>
                  <a:schemeClr val="tx1"/>
                </a:solidFill>
                <a:effectLst/>
                <a:latin typeface="+mn-lt"/>
                <a:ea typeface="Geneva" charset="0"/>
                <a:cs typeface="+mn-cs"/>
              </a:rPr>
              <a:t>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13</a:t>
            </a:fld>
            <a:endParaRPr lang="en-US" altLang="en-US"/>
          </a:p>
        </p:txBody>
      </p:sp>
    </p:spTree>
    <p:extLst>
      <p:ext uri="{BB962C8B-B14F-4D97-AF65-F5344CB8AC3E}">
        <p14:creationId xmlns:p14="http://schemas.microsoft.com/office/powerpoint/2010/main" val="16220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charset="0"/>
                <a:cs typeface="+mn-cs"/>
              </a:rPr>
              <a:t>F is answer</a:t>
            </a:r>
            <a:r>
              <a:rPr lang="en-US" sz="1200" b="0" i="0" kern="1200">
                <a:solidFill>
                  <a:schemeClr val="tx1"/>
                </a:solidFill>
                <a:effectLst/>
                <a:latin typeface="+mn-lt"/>
                <a:ea typeface="Geneva" charset="0"/>
                <a:cs typeface="+mn-cs"/>
              </a:rPr>
              <a:t>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14</a:t>
            </a:fld>
            <a:endParaRPr lang="en-US" altLang="en-US"/>
          </a:p>
        </p:txBody>
      </p:sp>
    </p:spTree>
    <p:extLst>
      <p:ext uri="{BB962C8B-B14F-4D97-AF65-F5344CB8AC3E}">
        <p14:creationId xmlns:p14="http://schemas.microsoft.com/office/powerpoint/2010/main" val="3078953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is answer</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15</a:t>
            </a:fld>
            <a:endParaRPr lang="en-US" altLang="en-US"/>
          </a:p>
        </p:txBody>
      </p:sp>
    </p:spTree>
    <p:extLst>
      <p:ext uri="{BB962C8B-B14F-4D97-AF65-F5344CB8AC3E}">
        <p14:creationId xmlns:p14="http://schemas.microsoft.com/office/powerpoint/2010/main" val="30436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 is answer</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16</a:t>
            </a:fld>
            <a:endParaRPr lang="en-US" altLang="en-US"/>
          </a:p>
        </p:txBody>
      </p:sp>
    </p:spTree>
    <p:extLst>
      <p:ext uri="{BB962C8B-B14F-4D97-AF65-F5344CB8AC3E}">
        <p14:creationId xmlns:p14="http://schemas.microsoft.com/office/powerpoint/2010/main" val="3190255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is answer</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17</a:t>
            </a:fld>
            <a:endParaRPr lang="en-US" altLang="en-US"/>
          </a:p>
        </p:txBody>
      </p:sp>
    </p:spTree>
    <p:extLst>
      <p:ext uri="{BB962C8B-B14F-4D97-AF65-F5344CB8AC3E}">
        <p14:creationId xmlns:p14="http://schemas.microsoft.com/office/powerpoint/2010/main" val="424478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Counseling Nova awards and Mentoring Supernova Awards is a great opportunity to support STEM in Scouting. It gives you an opportunity to show the youth how important STEM can be to exploration and critical thinking.  </a:t>
            </a:r>
          </a:p>
          <a:p>
            <a:endParaRPr lang="en-US" dirty="0">
              <a:cs typeface="Calibri"/>
            </a:endParaRPr>
          </a:p>
          <a:p>
            <a:r>
              <a:rPr lang="en-US" dirty="0"/>
              <a:t>Remember, that there is additional training for the mentor of the Dr. Albert Einstein Gold Supernova Award.</a:t>
            </a:r>
          </a:p>
          <a:p>
            <a:endParaRPr lang="en-US" dirty="0"/>
          </a:p>
          <a:p>
            <a:r>
              <a:rPr lang="en-US" sz="1200" b="0" i="0" kern="1200" dirty="0">
                <a:solidFill>
                  <a:schemeClr val="tx1"/>
                </a:solidFill>
                <a:effectLst/>
                <a:latin typeface="+mn-lt"/>
                <a:cs typeface="+mn-cs"/>
              </a:rPr>
              <a:t>Thank you for making the commitment to tomorrow’s leaders! </a:t>
            </a:r>
            <a:endParaRPr lang="en-US" dirty="0">
              <a:cs typeface="+mn-cs"/>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18</a:t>
            </a:fld>
            <a:endParaRPr lang="en-US" altLang="en-US"/>
          </a:p>
        </p:txBody>
      </p:sp>
    </p:spTree>
    <p:extLst>
      <p:ext uri="{BB962C8B-B14F-4D97-AF65-F5344CB8AC3E}">
        <p14:creationId xmlns:p14="http://schemas.microsoft.com/office/powerpoint/2010/main" val="365259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 completed. </a:t>
            </a:r>
            <a:r>
              <a:rPr lang="en-US" sz="1200" b="0" i="0" kern="1200">
                <a:solidFill>
                  <a:schemeClr val="tx1"/>
                </a:solidFill>
                <a:effectLst/>
                <a:latin typeface="+mn-lt"/>
                <a:ea typeface="Geneva" charset="0"/>
                <a:cs typeface="+mn-cs"/>
              </a:rPr>
              <a:t>Congratulations!  Now that you have completed this course, be sure and register with your council to be a Nova Award Counselor and Supernova Award Mentor.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19</a:t>
            </a:fld>
            <a:endParaRPr lang="en-US" altLang="en-US"/>
          </a:p>
        </p:txBody>
      </p:sp>
    </p:spTree>
    <p:extLst>
      <p:ext uri="{BB962C8B-B14F-4D97-AF65-F5344CB8AC3E}">
        <p14:creationId xmlns:p14="http://schemas.microsoft.com/office/powerpoint/2010/main" val="353784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After watching this module, you will be able to: (click for each)</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Know how to register as a Nova Awards Counselor &amp; Supernova Awards Mentor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Understand where to find the requirements for each Nova and Supernova award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Do basic risk assessment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Understand how the EDGE method can be applied to Nova and Supernova Award activities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Report completion of award requirements so that scouts can receive recognition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3</a:t>
            </a:fld>
            <a:endParaRPr lang="en-US" altLang="en-US"/>
          </a:p>
        </p:txBody>
      </p:sp>
    </p:spTree>
    <p:extLst>
      <p:ext uri="{BB962C8B-B14F-4D97-AF65-F5344CB8AC3E}">
        <p14:creationId xmlns:p14="http://schemas.microsoft.com/office/powerpoint/2010/main" val="11318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cs typeface="+mn-cs"/>
              </a:rPr>
              <a:t>(click for each bullet)</a:t>
            </a:r>
          </a:p>
          <a:p>
            <a:r>
              <a:rPr lang="en-US" sz="1200" b="0" i="0" kern="1200" dirty="0">
                <a:solidFill>
                  <a:schemeClr val="tx1"/>
                </a:solidFill>
                <a:effectLst/>
                <a:latin typeface="+mn-lt"/>
                <a:cs typeface="+mn-cs"/>
              </a:rPr>
              <a:t>To be a registered Nova Awards Counselor, each year you must be 21 years of age or older, </a:t>
            </a:r>
            <a:r>
              <a:rPr lang="en-US" dirty="0"/>
              <a:t>apply and be registered under the Nova Awards counselor position code 58</a:t>
            </a:r>
            <a:r>
              <a:rPr lang="en-US" sz="1200" b="0" i="0" kern="1200" dirty="0">
                <a:solidFill>
                  <a:schemeClr val="tx1"/>
                </a:solidFill>
                <a:effectLst/>
                <a:latin typeface="+mn-lt"/>
                <a:cs typeface="+mn-cs"/>
              </a:rPr>
              <a:t>; and must be current on the Youth Protection Training (YPT). There is no cost to apply, but you must reapply annually and remain current with YPT. You do not need to have scientific background to be a Nova counselor.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Scouts are encouraged to work with adults other than their own parent, guardian, or unit leader as frequently as possible. However, a parent or guardian may counsel their own child for a Nova if working with a small group of youth at the same time AND if the parent or guardian is a currently registered Nova counselor.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 </a:t>
            </a:r>
            <a:endParaRPr lang="en-US" sz="1200" b="0" i="0" kern="1200" dirty="0">
              <a:solidFill>
                <a:schemeClr val="tx1"/>
              </a:solidFill>
              <a:effectLst/>
              <a:latin typeface="+mn-lt"/>
              <a:cs typeface="Calibri"/>
            </a:endParaRPr>
          </a:p>
          <a:p>
            <a:pPr rtl="0" fontAlgn="base"/>
            <a:endParaRPr lang="en-US" sz="1200" b="0" i="0" kern="1200" dirty="0">
              <a:solidFill>
                <a:schemeClr val="tx1"/>
              </a:solidFill>
              <a:effectLst/>
              <a:latin typeface="+mn-lt"/>
              <a:ea typeface="Geneva" charset="0"/>
              <a:cs typeface="+mn-cs"/>
            </a:endParaRPr>
          </a:p>
          <a:p>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4</a:t>
            </a:fld>
            <a:endParaRPr lang="en-US" altLang="en-US"/>
          </a:p>
        </p:txBody>
      </p:sp>
    </p:spTree>
    <p:extLst>
      <p:ext uri="{BB962C8B-B14F-4D97-AF65-F5344CB8AC3E}">
        <p14:creationId xmlns:p14="http://schemas.microsoft.com/office/powerpoint/2010/main" val="294003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cs typeface="+mn-cs"/>
              </a:rPr>
              <a:t>(click for each bullet)</a:t>
            </a:r>
          </a:p>
          <a:p>
            <a:r>
              <a:rPr lang="en-US" sz="1200" b="0" i="0" kern="1200" dirty="0">
                <a:solidFill>
                  <a:schemeClr val="tx1"/>
                </a:solidFill>
                <a:effectLst/>
                <a:latin typeface="+mn-lt"/>
                <a:cs typeface="+mn-cs"/>
              </a:rPr>
              <a:t>To be a Supernova mentor, you must apply</a:t>
            </a:r>
            <a:r>
              <a:rPr lang="en-US" dirty="0"/>
              <a:t> and be registered under the Supernova Awards mentor position code 52, </a:t>
            </a:r>
            <a:r>
              <a:rPr lang="en-US" sz="1200" b="0" i="0" kern="1200" dirty="0">
                <a:solidFill>
                  <a:schemeClr val="tx1"/>
                </a:solidFill>
                <a:effectLst/>
                <a:latin typeface="+mn-lt"/>
                <a:cs typeface="+mn-cs"/>
              </a:rPr>
              <a:t>and submit a Supernova Awards Mentor Information form, be 21 years of age or older, and be current on your Youth Protection Training. Again, there is no cost to apply for this position, but it must be renewed annually. </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cs typeface="+mn-cs"/>
              </a:rPr>
              <a:t>Supernova Mentors do need to be a subject matter expert in a STEM field. An adult may only mentor their own Cub Scout if the mentoring is done simultaneously for a group of Cub Scouts that includes their own child.  Scouts BSA, Venturing, and Sea Scouts must work with a currently registered Supernova awards mentor other than their own parent/guardian/unit leader.</a:t>
            </a:r>
            <a:r>
              <a:rPr lang="en-US" dirty="0"/>
              <a:t> </a:t>
            </a:r>
            <a:endParaRPr lang="en-US" sz="1200" b="0" i="0" kern="1200" dirty="0">
              <a:solidFill>
                <a:schemeClr val="tx1"/>
              </a:solidFill>
              <a:effectLst/>
              <a:latin typeface="+mn-lt"/>
              <a:ea typeface="Geneva" charset="0"/>
              <a:cs typeface="Calibri"/>
            </a:endParaRPr>
          </a:p>
          <a:p>
            <a:pPr rtl="0" fontAlgn="base"/>
            <a:endParaRPr lang="en-US" sz="1200" b="0" i="0" kern="1200" dirty="0">
              <a:solidFill>
                <a:schemeClr val="tx1"/>
              </a:solidFill>
              <a:effectLst/>
              <a:latin typeface="+mn-lt"/>
              <a:ea typeface="Geneva" charset="0"/>
              <a:cs typeface="+mn-cs"/>
            </a:endParaRPr>
          </a:p>
          <a:p>
            <a:pPr rtl="0" fontAlgn="base"/>
            <a:endParaRPr lang="en-US" sz="1200" b="0" i="0" kern="1200" dirty="0">
              <a:solidFill>
                <a:schemeClr val="tx1"/>
              </a:solidFill>
              <a:effectLst/>
              <a:latin typeface="+mn-lt"/>
              <a:ea typeface="Geneva" charset="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5</a:t>
            </a:fld>
            <a:endParaRPr lang="en-US" altLang="en-US"/>
          </a:p>
        </p:txBody>
      </p:sp>
    </p:spTree>
    <p:extLst>
      <p:ext uri="{BB962C8B-B14F-4D97-AF65-F5344CB8AC3E}">
        <p14:creationId xmlns:p14="http://schemas.microsoft.com/office/powerpoint/2010/main" val="201685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The Nova Award is a special patch that can be worn on the uniform, with different edge colors for Cub Scouts, Scouts BSA, Venturing and Sea Scouts. When a second Nova award is earned, the youth will get a pi pin to add to the patch. There are a number of different Nova awards available for all ranks in our traditional program. Counseling youth working on Nova awards requirements is similar to working on Cub Scout adventures, Scouts BSA merit badges, or Venturing / Sea Scout explorations. The requirements for each can be found online. Links can be found in the Supplemental information for this training. Spend some time getting familiar with the requirements and have a plan for helping the youth complete them.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For more details on how to conduct effective Nova classes, see the supplemental training “How to Teach a Nova Award Class”.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6</a:t>
            </a:fld>
            <a:endParaRPr lang="en-US" altLang="en-US"/>
          </a:p>
        </p:txBody>
      </p:sp>
    </p:spTree>
    <p:extLst>
      <p:ext uri="{BB962C8B-B14F-4D97-AF65-F5344CB8AC3E}">
        <p14:creationId xmlns:p14="http://schemas.microsoft.com/office/powerpoint/2010/main" val="263332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fontAlgn="base"/>
            <a:r>
              <a:rPr lang="en-US" sz="1200" b="0" i="0" kern="1200" dirty="0">
                <a:solidFill>
                  <a:schemeClr val="tx1"/>
                </a:solidFill>
                <a:effectLst/>
                <a:latin typeface="+mn-lt"/>
                <a:cs typeface="+mn-cs"/>
              </a:rPr>
              <a:t>There are bronze, silver and gold Supernova awards with specific rank requirements and prerequisites. Spend some time getting familiar with the requirements for each rank. </a:t>
            </a:r>
          </a:p>
          <a:p>
            <a:pPr rtl="0" fontAlgn="base"/>
            <a:r>
              <a:rPr lang="en-US" sz="1200" b="0" i="0" kern="1200" dirty="0">
                <a:solidFill>
                  <a:schemeClr val="tx1"/>
                </a:solidFill>
                <a:effectLst/>
                <a:latin typeface="+mn-lt"/>
                <a:cs typeface="+mn-cs"/>
              </a:rPr>
              <a:t>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Cub Scouts must be Wolf or Bear rank to work on the Dr. Luis Walter Alvarez Supernova Award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Webelos and AOL youth work on the Dr. Charles H. Townes Supernova award. The requirements include STEM activities and projects.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For Scouts BSA, the youth must be first class or higher, have completed 3 of the Nova awards (one each in three of four STEM categories), merit badges and STEM activities to earn the Dr. Bernard Harris Supernova Award. For Scouts BSA youth interested in going further can complete requirements for the Thomas Alva Edison award. </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cs typeface="+mn-cs"/>
              </a:rPr>
              <a:t>Similarly, Venturers and Sea Scouts can earn the Dr. Sally Ride, then the Wright Brothers Award. The Dr. Albert Einstein Award is the highest </a:t>
            </a:r>
            <a:r>
              <a:rPr lang="en-US" dirty="0"/>
              <a:t>BSA award</a:t>
            </a:r>
            <a:r>
              <a:rPr lang="en-US" sz="1200" b="0" i="0" kern="1200" dirty="0">
                <a:solidFill>
                  <a:schemeClr val="tx1"/>
                </a:solidFill>
                <a:effectLst/>
                <a:latin typeface="+mn-lt"/>
                <a:cs typeface="+mn-cs"/>
              </a:rPr>
              <a:t> in STEM.  This Award has its own supplemental training module.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Scouts receive the medal and optional bar pin for their uniform.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Mentoring youth working on Supernova Awards usually requires a longer commitment than Novas. </a:t>
            </a:r>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cs typeface="+mn-cs"/>
              </a:rPr>
              <a:t>See the links in the supplemental information to find the requirements and prerequisites for each award. </a:t>
            </a:r>
            <a:endParaRPr lang="en-US" sz="1200" b="0" i="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7</a:t>
            </a:fld>
            <a:endParaRPr lang="en-US" altLang="en-US"/>
          </a:p>
        </p:txBody>
      </p:sp>
    </p:spTree>
    <p:extLst>
      <p:ext uri="{BB962C8B-B14F-4D97-AF65-F5344CB8AC3E}">
        <p14:creationId xmlns:p14="http://schemas.microsoft.com/office/powerpoint/2010/main" val="121694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Apart from being aware of the requirements, you should lay out expectations in the first meeting and help identify where the youth may need to focus effort. But the youth should select the options within the requirements to fulfill, and it is your job to both guide them and evaluate their work.  </a:t>
            </a:r>
          </a:p>
          <a:p>
            <a:pPr rtl="0" fontAlgn="base"/>
            <a:r>
              <a:rPr lang="en-US" sz="1200" b="0" i="0" kern="1200" dirty="0">
                <a:solidFill>
                  <a:schemeClr val="tx1"/>
                </a:solidFill>
                <a:effectLst/>
                <a:latin typeface="+mn-lt"/>
                <a:ea typeface="Geneva" charset="0"/>
                <a:cs typeface="+mn-cs"/>
              </a:rPr>
              <a:t>Tracking progress through recordkeeping is also important. Notebooks and files should be stored securely so that they may be found and referenced if needed later.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8</a:t>
            </a:fld>
            <a:endParaRPr lang="en-US" altLang="en-US"/>
          </a:p>
        </p:txBody>
      </p:sp>
    </p:spTree>
    <p:extLst>
      <p:ext uri="{BB962C8B-B14F-4D97-AF65-F5344CB8AC3E}">
        <p14:creationId xmlns:p14="http://schemas.microsoft.com/office/powerpoint/2010/main" val="98800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Safety is very important in Scouting and STEM activities require special attention. As outlined in the Guide to Safe Scouting, conduct a Safety PAUSE. Pause before you start; Assess the hazards; Understand how to proceed safely; Share your plan with others; and Execute the activity safely. Remember, if you cannot conduct the activity safely, then you cannot conduct the activity at all!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9</a:t>
            </a:fld>
            <a:endParaRPr lang="en-US" altLang="en-US"/>
          </a:p>
        </p:txBody>
      </p:sp>
    </p:spTree>
    <p:extLst>
      <p:ext uri="{BB962C8B-B14F-4D97-AF65-F5344CB8AC3E}">
        <p14:creationId xmlns:p14="http://schemas.microsoft.com/office/powerpoint/2010/main" val="409397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The EDGE method works well for Nova and Supernova Awards activities just like other areas of scouting. Remember, EDGE stands for explain, demonstrate, guide, and enable. With younger scouts and Nova Awards counseling, you’ll do more explaining and demonstrating. With older youth and Supernova Awards activities, you’ll do more of the latter two. Use your judgment and interactions to figure out how to progress through each step.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10</a:t>
            </a:fld>
            <a:endParaRPr lang="en-US" altLang="en-US"/>
          </a:p>
        </p:txBody>
      </p:sp>
    </p:spTree>
    <p:extLst>
      <p:ext uri="{BB962C8B-B14F-4D97-AF65-F5344CB8AC3E}">
        <p14:creationId xmlns:p14="http://schemas.microsoft.com/office/powerpoint/2010/main" val="278006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613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1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73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8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1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835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559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3AF1D4-DCDB-4D04-91E1-73811ECEF684}"/>
              </a:ext>
            </a:extLst>
          </p:cNvPr>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a16="http://schemas.microsoft.com/office/drawing/2014/main" id="{71A5C354-53DA-4122-AD98-831A2307A2D7}"/>
              </a:ext>
            </a:extLst>
          </p:cNvPr>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8" name="Picture 12" descr="AnnivGrStandard_Rev.gif">
            <a:extLst>
              <a:ext uri="{FF2B5EF4-FFF2-40B4-BE49-F238E27FC236}">
                <a16:creationId xmlns:a16="http://schemas.microsoft.com/office/drawing/2014/main" id="{F9D1E48C-AF23-4C36-81E5-F7B79B7A190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a:extLst>
              <a:ext uri="{FF2B5EF4-FFF2-40B4-BE49-F238E27FC236}">
                <a16:creationId xmlns:a16="http://schemas.microsoft.com/office/drawing/2014/main" id="{B7113C25-C5EF-488E-B12D-0C0C6D5556B9}"/>
              </a:ext>
            </a:extLst>
          </p:cNvPr>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descr="FolioREVISED.jpg">
            <a:extLst>
              <a:ext uri="{FF2B5EF4-FFF2-40B4-BE49-F238E27FC236}">
                <a16:creationId xmlns:a16="http://schemas.microsoft.com/office/drawing/2014/main" id="{1D2939F5-8CFD-4B64-B0FC-CFB64B4EBE93}"/>
              </a:ext>
            </a:extLst>
          </p:cNvPr>
          <p:cNvPicPr>
            <a:picLocks noChangeAspect="1"/>
          </p:cNvPicPr>
          <p:nvPr userDrawn="1"/>
        </p:nvPicPr>
        <p:blipFill>
          <a:blip r:embed="rId15">
            <a:extLst>
              <a:ext uri="{28A0092B-C50C-407E-A947-70E740481C1C}">
                <a14:useLocalDpi xmlns:a14="http://schemas.microsoft.com/office/drawing/2010/main" val="0"/>
              </a:ext>
            </a:extLst>
          </a:blip>
          <a:srcRect l="86076" b="39384"/>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496474-5E25-4E6B-8076-4735C9941096}"/>
              </a:ext>
            </a:extLst>
          </p:cNvPr>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10">
            <a:extLst>
              <a:ext uri="{FF2B5EF4-FFF2-40B4-BE49-F238E27FC236}">
                <a16:creationId xmlns:a16="http://schemas.microsoft.com/office/drawing/2014/main" id="{309C7C8D-E83A-4F26-AEE0-8500E0152AD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51336-D94B-986E-BC0B-6400B0A8D564}"/>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cs typeface="Calibri"/>
              </a:rPr>
              <a:t>STEM Training</a:t>
            </a:r>
          </a:p>
        </p:txBody>
      </p:sp>
      <p:sp>
        <p:nvSpPr>
          <p:cNvPr id="3" name="Content Placeholder 2">
            <a:extLst>
              <a:ext uri="{FF2B5EF4-FFF2-40B4-BE49-F238E27FC236}">
                <a16:creationId xmlns:a16="http://schemas.microsoft.com/office/drawing/2014/main" id="{D13D10A5-E0B4-6BD3-9915-F2BAC7994CCE}"/>
              </a:ext>
            </a:extLst>
          </p:cNvPr>
          <p:cNvSpPr>
            <a:spLocks noGrp="1"/>
          </p:cNvSpPr>
          <p:nvPr>
            <p:ph idx="1"/>
          </p:nvPr>
        </p:nvSpPr>
        <p:spPr>
          <a:xfrm>
            <a:off x="3607694" y="649480"/>
            <a:ext cx="5397773" cy="5546047"/>
          </a:xfrm>
        </p:spPr>
        <p:txBody>
          <a:bodyPr anchor="ctr">
            <a:normAutofit/>
          </a:bodyPr>
          <a:lstStyle/>
          <a:p>
            <a:r>
              <a:rPr lang="en-US" sz="1700" dirty="0">
                <a:ea typeface="+mn-lt"/>
                <a:cs typeface="+mn-lt"/>
              </a:rPr>
              <a:t>This slide is informational for the training staff. Delete or skip when using this PPT.</a:t>
            </a:r>
          </a:p>
          <a:p>
            <a:r>
              <a:rPr lang="en-US" sz="1700" dirty="0">
                <a:ea typeface="+mn-lt"/>
                <a:cs typeface="+mn-lt"/>
              </a:rPr>
              <a:t>This training is meant as a general introduction to Nova and Supernova Awards and part of a series of STEM training.</a:t>
            </a:r>
          </a:p>
          <a:p>
            <a:pPr marL="800100" lvl="1">
              <a:buAutoNum type="arabicPeriod"/>
            </a:pPr>
            <a:r>
              <a:rPr lang="en-US" sz="1700" dirty="0">
                <a:ea typeface="+mn-lt"/>
                <a:cs typeface="+mn-lt"/>
              </a:rPr>
              <a:t>What is STEM</a:t>
            </a:r>
          </a:p>
          <a:p>
            <a:pPr marL="800100" lvl="1">
              <a:buAutoNum type="arabicPeriod"/>
            </a:pPr>
            <a:r>
              <a:rPr lang="en-US" sz="1700" dirty="0">
                <a:ea typeface="+mn-lt"/>
                <a:cs typeface="+mn-lt"/>
              </a:rPr>
              <a:t>Nova and Supernova Awards</a:t>
            </a:r>
          </a:p>
          <a:p>
            <a:pPr marL="800100" lvl="1">
              <a:buAutoNum type="arabicPeriod"/>
            </a:pPr>
            <a:r>
              <a:rPr lang="en-US" sz="1700" dirty="0">
                <a:ea typeface="+mn-lt"/>
                <a:cs typeface="+mn-lt"/>
              </a:rPr>
              <a:t>How to Teach a Nova Award, I Planning</a:t>
            </a:r>
          </a:p>
          <a:p>
            <a:pPr marL="800100" lvl="1">
              <a:buAutoNum type="arabicPeriod"/>
            </a:pPr>
            <a:r>
              <a:rPr lang="en-US" sz="1700" dirty="0">
                <a:ea typeface="+mn-lt"/>
                <a:cs typeface="+mn-lt"/>
              </a:rPr>
              <a:t>How to Teach a Nova Award, II Implementation</a:t>
            </a:r>
          </a:p>
          <a:p>
            <a:pPr marL="800100" lvl="1">
              <a:buAutoNum type="arabicPeriod"/>
            </a:pPr>
            <a:r>
              <a:rPr lang="en-US" sz="1700" dirty="0">
                <a:ea typeface="+mn-lt"/>
                <a:cs typeface="+mn-lt"/>
              </a:rPr>
              <a:t>Dr. Albert Einstein Supernova Award</a:t>
            </a:r>
          </a:p>
          <a:p>
            <a:r>
              <a:rPr lang="en-US" sz="1700" dirty="0">
                <a:ea typeface="+mn-lt"/>
                <a:cs typeface="+mn-lt"/>
              </a:rPr>
              <a:t>Nova Awards Counselors should complete 1-4.  </a:t>
            </a:r>
            <a:endParaRPr lang="en-US" dirty="0">
              <a:ea typeface="+mn-lt"/>
              <a:cs typeface="+mn-lt"/>
            </a:endParaRPr>
          </a:p>
          <a:p>
            <a:r>
              <a:rPr lang="en-US" sz="1700" dirty="0">
                <a:ea typeface="+mn-lt"/>
                <a:cs typeface="+mn-lt"/>
              </a:rPr>
              <a:t>Supernova Award Mentors should complete 1-5.  </a:t>
            </a:r>
            <a:endParaRPr lang="en-US" dirty="0">
              <a:ea typeface="+mn-lt"/>
              <a:cs typeface="+mn-lt"/>
            </a:endParaRPr>
          </a:p>
          <a:p>
            <a:r>
              <a:rPr lang="en-US" sz="1700" dirty="0">
                <a:ea typeface="+mn-lt"/>
                <a:cs typeface="+mn-lt"/>
              </a:rPr>
              <a:t>Einstein Award Mentors should complete 5. </a:t>
            </a:r>
            <a:endParaRPr lang="en-US" dirty="0">
              <a:cs typeface="Calibri"/>
            </a:endParaRPr>
          </a:p>
          <a:p>
            <a:r>
              <a:rPr lang="en-US" sz="1700" dirty="0">
                <a:ea typeface="+mn-lt"/>
                <a:cs typeface="+mn-lt"/>
              </a:rPr>
              <a:t>Check the Notes pages for a script you can adapt for your use.</a:t>
            </a:r>
          </a:p>
          <a:p>
            <a:r>
              <a:rPr lang="en-US" sz="1700" dirty="0">
                <a:ea typeface="+mn-lt"/>
                <a:cs typeface="+mn-lt"/>
              </a:rPr>
              <a:t>Some slides have animations which you can click in time with your descriptions. </a:t>
            </a:r>
          </a:p>
          <a:p>
            <a:r>
              <a:rPr lang="en-US" sz="1700" dirty="0">
                <a:ea typeface="+mn-lt"/>
                <a:cs typeface="+mn-lt"/>
              </a:rPr>
              <a:t>There is an optional Quiz.</a:t>
            </a:r>
          </a:p>
          <a:p>
            <a:endParaRPr lang="en-US" sz="1700">
              <a:cs typeface="Calibri"/>
            </a:endParaRPr>
          </a:p>
        </p:txBody>
      </p:sp>
    </p:spTree>
    <p:extLst>
      <p:ext uri="{BB962C8B-B14F-4D97-AF65-F5344CB8AC3E}">
        <p14:creationId xmlns:p14="http://schemas.microsoft.com/office/powerpoint/2010/main" val="242159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EA0E-F7BB-0C6D-4DEF-C1A361A3ADCC}"/>
              </a:ext>
            </a:extLst>
          </p:cNvPr>
          <p:cNvSpPr>
            <a:spLocks noGrp="1"/>
          </p:cNvSpPr>
          <p:nvPr>
            <p:ph type="title"/>
          </p:nvPr>
        </p:nvSpPr>
        <p:spPr/>
        <p:txBody>
          <a:bodyPr/>
          <a:lstStyle/>
          <a:p>
            <a:r>
              <a:rPr lang="en-US"/>
              <a:t>EDGE Method</a:t>
            </a:r>
          </a:p>
        </p:txBody>
      </p:sp>
      <p:pic>
        <p:nvPicPr>
          <p:cNvPr id="15362" name="Picture 2">
            <a:extLst>
              <a:ext uri="{FF2B5EF4-FFF2-40B4-BE49-F238E27FC236}">
                <a16:creationId xmlns:a16="http://schemas.microsoft.com/office/drawing/2014/main" id="{070D8BF8-0BB2-C57C-1F4D-4F4D4A901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CEE8-4378-6DF4-3BC1-DC2878C0BBA6}"/>
              </a:ext>
            </a:extLst>
          </p:cNvPr>
          <p:cNvSpPr>
            <a:spLocks noGrp="1"/>
          </p:cNvSpPr>
          <p:nvPr>
            <p:ph type="title"/>
          </p:nvPr>
        </p:nvSpPr>
        <p:spPr>
          <a:xfrm>
            <a:off x="457200" y="533400"/>
            <a:ext cx="8229600" cy="914400"/>
          </a:xfrm>
        </p:spPr>
        <p:txBody>
          <a:bodyPr wrap="square" anchor="ctr">
            <a:normAutofit/>
          </a:bodyPr>
          <a:lstStyle/>
          <a:p>
            <a:r>
              <a:rPr lang="en-US"/>
              <a:t>Recordkeeping</a:t>
            </a:r>
          </a:p>
        </p:txBody>
      </p:sp>
      <p:graphicFrame>
        <p:nvGraphicFramePr>
          <p:cNvPr id="3" name="Object 2">
            <a:extLst>
              <a:ext uri="{FF2B5EF4-FFF2-40B4-BE49-F238E27FC236}">
                <a16:creationId xmlns:a16="http://schemas.microsoft.com/office/drawing/2014/main" id="{02E87720-8BBC-4708-A772-32C2A31974E9}"/>
              </a:ext>
            </a:extLst>
          </p:cNvPr>
          <p:cNvGraphicFramePr>
            <a:graphicFrameLocks noChangeAspect="1"/>
          </p:cNvGraphicFramePr>
          <p:nvPr>
            <p:extLst>
              <p:ext uri="{D42A27DB-BD31-4B8C-83A1-F6EECF244321}">
                <p14:modId xmlns:p14="http://schemas.microsoft.com/office/powerpoint/2010/main" val="2068756034"/>
              </p:ext>
            </p:extLst>
          </p:nvPr>
        </p:nvGraphicFramePr>
        <p:xfrm>
          <a:off x="2689080" y="1314087"/>
          <a:ext cx="4493918" cy="4229826"/>
        </p:xfrm>
        <a:graphic>
          <a:graphicData uri="http://schemas.openxmlformats.org/presentationml/2006/ole">
            <mc:AlternateContent xmlns:mc="http://schemas.openxmlformats.org/markup-compatibility/2006">
              <mc:Choice xmlns:v="urn:schemas-microsoft-com:vml" Requires="v">
                <p:oleObj name="Document" r:id="rId3" imgW="4026243" imgH="4497584" progId="Word.Document.12">
                  <p:embed/>
                </p:oleObj>
              </mc:Choice>
              <mc:Fallback>
                <p:oleObj name="Document" r:id="rId3" imgW="4026243" imgH="4497584" progId="Word.Document.12">
                  <p:embed/>
                  <p:pic>
                    <p:nvPicPr>
                      <p:cNvPr id="0" name=""/>
                      <p:cNvPicPr/>
                      <p:nvPr/>
                    </p:nvPicPr>
                    <p:blipFill>
                      <a:blip r:embed="rId4"/>
                      <a:stretch>
                        <a:fillRect/>
                      </a:stretch>
                    </p:blipFill>
                    <p:spPr>
                      <a:xfrm>
                        <a:off x="2689080" y="1314087"/>
                        <a:ext cx="4493918" cy="4229826"/>
                      </a:xfrm>
                      <a:prstGeom prst="rect">
                        <a:avLst/>
                      </a:prstGeom>
                    </p:spPr>
                  </p:pic>
                </p:oleObj>
              </mc:Fallback>
            </mc:AlternateContent>
          </a:graphicData>
        </a:graphic>
      </p:graphicFrame>
    </p:spTree>
    <p:extLst>
      <p:ext uri="{BB962C8B-B14F-4D97-AF65-F5344CB8AC3E}">
        <p14:creationId xmlns:p14="http://schemas.microsoft.com/office/powerpoint/2010/main" val="335322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F484-6F55-9930-9004-81464E555FFD}"/>
              </a:ext>
            </a:extLst>
          </p:cNvPr>
          <p:cNvSpPr>
            <a:spLocks noGrp="1"/>
          </p:cNvSpPr>
          <p:nvPr>
            <p:ph type="title"/>
          </p:nvPr>
        </p:nvSpPr>
        <p:spPr>
          <a:xfrm>
            <a:off x="457200" y="533400"/>
            <a:ext cx="8229600" cy="914400"/>
          </a:xfrm>
        </p:spPr>
        <p:txBody>
          <a:bodyPr wrap="square" anchor="ctr">
            <a:normAutofit/>
          </a:bodyPr>
          <a:lstStyle/>
          <a:p>
            <a:r>
              <a:rPr lang="en-US"/>
              <a:t>Celebrate!</a:t>
            </a:r>
          </a:p>
        </p:txBody>
      </p:sp>
      <p:pic>
        <p:nvPicPr>
          <p:cNvPr id="17410" name="Picture 2" descr="A child wearing a uniform&#10;&#10;Description automatically generated with low confidence">
            <a:extLst>
              <a:ext uri="{FF2B5EF4-FFF2-40B4-BE49-F238E27FC236}">
                <a16:creationId xmlns:a16="http://schemas.microsoft.com/office/drawing/2014/main" id="{F81437C2-1E39-5179-3DE5-541CFFA688E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639" b="56639"/>
          <a:stretch/>
        </p:blipFill>
        <p:spPr bwMode="auto">
          <a:xfrm>
            <a:off x="457200" y="1600201"/>
            <a:ext cx="8229600" cy="3809999"/>
          </a:xfrm>
          <a:prstGeom prst="rect">
            <a:avLst/>
          </a:prstGeom>
          <a:solidFill>
            <a:srgbClr val="FFFFFF"/>
          </a:solidFill>
        </p:spPr>
      </p:pic>
    </p:spTree>
    <p:extLst>
      <p:ext uri="{BB962C8B-B14F-4D97-AF65-F5344CB8AC3E}">
        <p14:creationId xmlns:p14="http://schemas.microsoft.com/office/powerpoint/2010/main" val="103354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41E0-67CA-AE37-B0C5-C60ED1B9F57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2020C0F1-9362-FDF0-E414-D0D01D1919C5}"/>
              </a:ext>
            </a:extLst>
          </p:cNvPr>
          <p:cNvSpPr>
            <a:spLocks noGrp="1"/>
          </p:cNvSpPr>
          <p:nvPr>
            <p:ph idx="1"/>
          </p:nvPr>
        </p:nvSpPr>
        <p:spPr/>
        <p:txBody>
          <a:bodyPr/>
          <a:lstStyle/>
          <a:p>
            <a:pPr marL="0" indent="0">
              <a:buNone/>
            </a:pPr>
            <a:r>
              <a:rPr lang="en-US"/>
              <a:t>When registering as a </a:t>
            </a:r>
            <a:r>
              <a:rPr lang="en-US" b="1"/>
              <a:t>Nova Awards Counselor</a:t>
            </a:r>
            <a:r>
              <a:rPr lang="en-US"/>
              <a:t>, which of the following is </a:t>
            </a:r>
            <a:r>
              <a:rPr lang="en-US" b="1"/>
              <a:t>NOT</a:t>
            </a:r>
            <a:r>
              <a:rPr lang="en-US"/>
              <a:t> required? </a:t>
            </a:r>
          </a:p>
          <a:p>
            <a:pPr marL="514350" indent="-514350">
              <a:buFont typeface="+mj-lt"/>
              <a:buAutoNum type="alphaUcPeriod"/>
            </a:pPr>
            <a:r>
              <a:rPr lang="en-US"/>
              <a:t>Complete the appropriate Adult Application  </a:t>
            </a:r>
          </a:p>
          <a:p>
            <a:pPr marL="514350" indent="-514350">
              <a:buFont typeface="+mj-lt"/>
              <a:buAutoNum type="alphaUcPeriod"/>
            </a:pPr>
            <a:r>
              <a:rPr lang="en-US"/>
              <a:t>Be up-to-date on Youth Protection Training </a:t>
            </a:r>
          </a:p>
          <a:p>
            <a:pPr marL="514350" indent="-514350">
              <a:buFont typeface="+mj-lt"/>
              <a:buAutoNum type="alphaUcPeriod"/>
            </a:pPr>
            <a:r>
              <a:rPr lang="en-US"/>
              <a:t>Be 21 years old </a:t>
            </a:r>
          </a:p>
          <a:p>
            <a:pPr marL="514350" indent="-514350">
              <a:buFont typeface="+mj-lt"/>
              <a:buAutoNum type="alphaUcPeriod"/>
            </a:pPr>
            <a:r>
              <a:rPr lang="en-US"/>
              <a:t>Be a subject matter expert in a STEM field </a:t>
            </a:r>
          </a:p>
          <a:p>
            <a:endParaRPr lang="en-US"/>
          </a:p>
        </p:txBody>
      </p:sp>
    </p:spTree>
    <p:extLst>
      <p:ext uri="{BB962C8B-B14F-4D97-AF65-F5344CB8AC3E}">
        <p14:creationId xmlns:p14="http://schemas.microsoft.com/office/powerpoint/2010/main" val="192530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9E2B-4D5A-F295-368E-6F5FD5FB061C}"/>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35DBC77A-2B3C-949F-C671-D835F4D8602E}"/>
              </a:ext>
            </a:extLst>
          </p:cNvPr>
          <p:cNvSpPr>
            <a:spLocks noGrp="1"/>
          </p:cNvSpPr>
          <p:nvPr>
            <p:ph idx="1"/>
          </p:nvPr>
        </p:nvSpPr>
        <p:spPr/>
        <p:txBody>
          <a:bodyPr/>
          <a:lstStyle/>
          <a:p>
            <a:pPr marL="0" indent="0">
              <a:buNone/>
            </a:pPr>
            <a:r>
              <a:rPr lang="en-US" dirty="0"/>
              <a:t>When registering as a </a:t>
            </a:r>
            <a:r>
              <a:rPr lang="en-US" b="1" dirty="0"/>
              <a:t>Supernova Awards Mentor</a:t>
            </a:r>
            <a:r>
              <a:rPr lang="en-US" dirty="0"/>
              <a:t>, which of the following is required? </a:t>
            </a:r>
          </a:p>
          <a:p>
            <a:pPr marL="514350" indent="-514350">
              <a:buFont typeface="+mj-lt"/>
              <a:buAutoNum type="alphaUcPeriod"/>
            </a:pPr>
            <a:r>
              <a:rPr lang="en-US" dirty="0"/>
              <a:t>Complete the appropriate Adult Application  </a:t>
            </a:r>
          </a:p>
          <a:p>
            <a:pPr marL="514350" indent="-514350">
              <a:buFont typeface="+mj-lt"/>
              <a:buAutoNum type="alphaUcPeriod"/>
            </a:pPr>
            <a:r>
              <a:rPr lang="en-US" dirty="0"/>
              <a:t>Be up-to-date on Youth Protection Training </a:t>
            </a:r>
          </a:p>
          <a:p>
            <a:pPr marL="514350" indent="-514350">
              <a:buFont typeface="+mj-lt"/>
              <a:buAutoNum type="alphaUcPeriod"/>
            </a:pPr>
            <a:r>
              <a:rPr lang="en-US" dirty="0"/>
              <a:t>Be 21 years old </a:t>
            </a:r>
          </a:p>
          <a:p>
            <a:pPr marL="514350" indent="-514350">
              <a:buFont typeface="+mj-lt"/>
              <a:buAutoNum type="alphaUcPeriod"/>
            </a:pPr>
            <a:r>
              <a:rPr lang="en-US" dirty="0"/>
              <a:t>Be a subject matter expert in a STEM field </a:t>
            </a:r>
          </a:p>
          <a:p>
            <a:pPr marL="514350" indent="-514350">
              <a:buFont typeface="+mj-lt"/>
              <a:buAutoNum type="alphaUcPeriod"/>
            </a:pPr>
            <a:r>
              <a:rPr lang="en-US" dirty="0"/>
              <a:t>Complete the Supernova Awards Mentor Information Form </a:t>
            </a:r>
          </a:p>
          <a:p>
            <a:pPr marL="514350" indent="-514350">
              <a:buFont typeface="+mj-lt"/>
              <a:buAutoNum type="alphaUcPeriod"/>
            </a:pPr>
            <a:r>
              <a:rPr lang="en-US" dirty="0"/>
              <a:t>All the above </a:t>
            </a:r>
          </a:p>
          <a:p>
            <a:endParaRPr lang="en-US" dirty="0"/>
          </a:p>
        </p:txBody>
      </p:sp>
    </p:spTree>
    <p:extLst>
      <p:ext uri="{BB962C8B-B14F-4D97-AF65-F5344CB8AC3E}">
        <p14:creationId xmlns:p14="http://schemas.microsoft.com/office/powerpoint/2010/main" val="418266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FEDC-BD1D-4C61-2C97-2586B84BA056}"/>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9D5B549F-EADF-203D-3FB9-BB7E2AB2062B}"/>
              </a:ext>
            </a:extLst>
          </p:cNvPr>
          <p:cNvSpPr>
            <a:spLocks noGrp="1"/>
          </p:cNvSpPr>
          <p:nvPr>
            <p:ph idx="1"/>
          </p:nvPr>
        </p:nvSpPr>
        <p:spPr/>
        <p:txBody>
          <a:bodyPr/>
          <a:lstStyle/>
          <a:p>
            <a:pPr marL="0" indent="0">
              <a:buNone/>
            </a:pPr>
            <a:r>
              <a:rPr lang="en-US"/>
              <a:t>Which of the following does PAUSE stand for? </a:t>
            </a:r>
          </a:p>
          <a:p>
            <a:pPr marL="514350" indent="-514350">
              <a:buFont typeface="+mj-lt"/>
              <a:buAutoNum type="alphaUcPeriod"/>
            </a:pPr>
            <a:r>
              <a:rPr lang="en-US"/>
              <a:t>Pause, Assess, Understand, Share, Execute </a:t>
            </a:r>
          </a:p>
          <a:p>
            <a:pPr marL="514350" indent="-514350">
              <a:buFont typeface="+mj-lt"/>
              <a:buAutoNum type="alphaUcPeriod"/>
            </a:pPr>
            <a:r>
              <a:rPr lang="en-US"/>
              <a:t>Plan, Allow, Utilize, Shine, Entertain </a:t>
            </a:r>
          </a:p>
          <a:p>
            <a:pPr marL="514350" indent="-514350">
              <a:buFont typeface="+mj-lt"/>
              <a:buAutoNum type="alphaUcPeriod"/>
            </a:pPr>
            <a:r>
              <a:rPr lang="en-US"/>
              <a:t>Peruse, Allocate, Use, Search, Evaluate </a:t>
            </a:r>
          </a:p>
          <a:p>
            <a:endParaRPr lang="en-US" b="1"/>
          </a:p>
        </p:txBody>
      </p:sp>
    </p:spTree>
    <p:extLst>
      <p:ext uri="{BB962C8B-B14F-4D97-AF65-F5344CB8AC3E}">
        <p14:creationId xmlns:p14="http://schemas.microsoft.com/office/powerpoint/2010/main" val="265556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A6D7-815D-9ECD-0519-7380F3F6F98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4884E9C6-344C-FD0B-688E-FB20084DD262}"/>
              </a:ext>
            </a:extLst>
          </p:cNvPr>
          <p:cNvSpPr>
            <a:spLocks noGrp="1"/>
          </p:cNvSpPr>
          <p:nvPr>
            <p:ph idx="1"/>
          </p:nvPr>
        </p:nvSpPr>
        <p:spPr/>
        <p:txBody>
          <a:bodyPr/>
          <a:lstStyle/>
          <a:p>
            <a:pPr marL="0" indent="0">
              <a:buNone/>
            </a:pPr>
            <a:r>
              <a:rPr lang="en-US"/>
              <a:t>How do you report completion of the requirements for </a:t>
            </a:r>
            <a:r>
              <a:rPr lang="en-US" b="1"/>
              <a:t>Supernova awards</a:t>
            </a:r>
            <a:r>
              <a:rPr lang="en-US"/>
              <a:t>? </a:t>
            </a:r>
          </a:p>
          <a:p>
            <a:pPr marL="514350" indent="-514350">
              <a:buFont typeface="+mj-lt"/>
              <a:buAutoNum type="alphaUcPeriod"/>
            </a:pPr>
            <a:r>
              <a:rPr lang="en-US"/>
              <a:t>Tell the unit leader </a:t>
            </a:r>
          </a:p>
          <a:p>
            <a:pPr marL="514350" indent="-514350">
              <a:buFont typeface="+mj-lt"/>
              <a:buAutoNum type="alphaUcPeriod"/>
            </a:pPr>
            <a:r>
              <a:rPr lang="en-US"/>
              <a:t>Complete the Supernova Award Application and transmit it to the district or council STEM committee. </a:t>
            </a:r>
          </a:p>
          <a:p>
            <a:pPr marL="514350" indent="-514350">
              <a:buFont typeface="+mj-lt"/>
              <a:buAutoNum type="alphaUcPeriod"/>
            </a:pPr>
            <a:r>
              <a:rPr lang="en-US"/>
              <a:t>Nothing is required </a:t>
            </a:r>
          </a:p>
          <a:p>
            <a:endParaRPr lang="en-US" b="1"/>
          </a:p>
        </p:txBody>
      </p:sp>
    </p:spTree>
    <p:extLst>
      <p:ext uri="{BB962C8B-B14F-4D97-AF65-F5344CB8AC3E}">
        <p14:creationId xmlns:p14="http://schemas.microsoft.com/office/powerpoint/2010/main" val="328578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A6D7-815D-9ECD-0519-7380F3F6F98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4884E9C6-344C-FD0B-688E-FB20084DD262}"/>
              </a:ext>
            </a:extLst>
          </p:cNvPr>
          <p:cNvSpPr>
            <a:spLocks noGrp="1"/>
          </p:cNvSpPr>
          <p:nvPr>
            <p:ph idx="1"/>
          </p:nvPr>
        </p:nvSpPr>
        <p:spPr/>
        <p:txBody>
          <a:bodyPr/>
          <a:lstStyle/>
          <a:p>
            <a:pPr marL="0" indent="0">
              <a:buNone/>
            </a:pPr>
            <a:r>
              <a:rPr lang="en-US"/>
              <a:t>Which of the following does EDGE stand for? </a:t>
            </a:r>
          </a:p>
          <a:p>
            <a:pPr marL="514350" indent="-514350">
              <a:buFont typeface="+mj-lt"/>
              <a:buAutoNum type="alphaUcPeriod"/>
            </a:pPr>
            <a:r>
              <a:rPr lang="en-US"/>
              <a:t>Evaluate, Digest, Glue, Exit </a:t>
            </a:r>
          </a:p>
          <a:p>
            <a:pPr marL="514350" indent="-514350">
              <a:buFont typeface="+mj-lt"/>
              <a:buAutoNum type="alphaUcPeriod"/>
            </a:pPr>
            <a:r>
              <a:rPr lang="en-US"/>
              <a:t>Elucidate, Disseminate, Gravitate, Enervate </a:t>
            </a:r>
          </a:p>
          <a:p>
            <a:pPr marL="514350" indent="-514350">
              <a:buFont typeface="+mj-lt"/>
              <a:buAutoNum type="alphaUcPeriod"/>
            </a:pPr>
            <a:r>
              <a:rPr lang="en-US"/>
              <a:t>Explain, Demonstrate, Guide, Enable </a:t>
            </a:r>
          </a:p>
          <a:p>
            <a:endParaRPr lang="en-US" b="1"/>
          </a:p>
        </p:txBody>
      </p:sp>
    </p:spTree>
    <p:extLst>
      <p:ext uri="{BB962C8B-B14F-4D97-AF65-F5344CB8AC3E}">
        <p14:creationId xmlns:p14="http://schemas.microsoft.com/office/powerpoint/2010/main" val="239527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9B8760-9DCE-3D58-BBD9-11A34C368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371600"/>
            <a:ext cx="3670300" cy="3670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51A865AE-B4C0-BC2F-F61C-66BDB4FD9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87963"/>
            <a:ext cx="2373926" cy="336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9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0AF9A2-30D1-9ADC-E032-97B6E0F5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5733747" cy="47595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A5EBD7C-BAF4-67E8-70B4-C856F5E8608A}"/>
              </a:ext>
            </a:extLst>
          </p:cNvPr>
          <p:cNvSpPr>
            <a:spLocks noGrp="1"/>
          </p:cNvSpPr>
          <p:nvPr>
            <p:ph type="title"/>
          </p:nvPr>
        </p:nvSpPr>
        <p:spPr>
          <a:xfrm>
            <a:off x="304800" y="3089030"/>
            <a:ext cx="8229600" cy="914400"/>
          </a:xfrm>
        </p:spPr>
        <p:txBody>
          <a:bodyPr/>
          <a:lstStyle/>
          <a:p>
            <a:r>
              <a:rPr lang="en-US"/>
              <a:t>Congratulations!</a:t>
            </a:r>
          </a:p>
        </p:txBody>
      </p:sp>
    </p:spTree>
    <p:extLst>
      <p:ext uri="{BB962C8B-B14F-4D97-AF65-F5344CB8AC3E}">
        <p14:creationId xmlns:p14="http://schemas.microsoft.com/office/powerpoint/2010/main" val="245304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A12-B04A-9829-9542-82CEFDC059E9}"/>
              </a:ext>
            </a:extLst>
          </p:cNvPr>
          <p:cNvSpPr>
            <a:spLocks noGrp="1"/>
          </p:cNvSpPr>
          <p:nvPr>
            <p:ph type="ctrTitle"/>
          </p:nvPr>
        </p:nvSpPr>
        <p:spPr>
          <a:xfrm>
            <a:off x="685800" y="1082675"/>
            <a:ext cx="7772400" cy="1470025"/>
          </a:xfrm>
        </p:spPr>
        <p:txBody>
          <a:bodyPr/>
          <a:lstStyle/>
          <a:p>
            <a:r>
              <a:rPr lang="en-US"/>
              <a:t> </a:t>
            </a:r>
            <a:br>
              <a:rPr lang="en-US"/>
            </a:br>
            <a:r>
              <a:rPr lang="en-US"/>
              <a:t>Nova and Supernova Training</a:t>
            </a:r>
            <a:br>
              <a:rPr lang="en-US"/>
            </a:br>
            <a:br>
              <a:rPr lang="en-US"/>
            </a:br>
            <a:endParaRPr lang="en-US"/>
          </a:p>
        </p:txBody>
      </p:sp>
      <p:pic>
        <p:nvPicPr>
          <p:cNvPr id="1030" name="Picture 6">
            <a:extLst>
              <a:ext uri="{FF2B5EF4-FFF2-40B4-BE49-F238E27FC236}">
                <a16:creationId xmlns:a16="http://schemas.microsoft.com/office/drawing/2014/main" id="{B4A56346-D861-6509-D307-E41F99244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088662"/>
            <a:ext cx="3670300" cy="3670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B037FC9-F731-FB36-41ED-DEE85D16C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05025"/>
            <a:ext cx="2373926" cy="336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1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3BF69-8CF3-5971-D262-D5F2B9E3B830}"/>
              </a:ext>
            </a:extLst>
          </p:cNvPr>
          <p:cNvSpPr>
            <a:spLocks noGrp="1"/>
          </p:cNvSpPr>
          <p:nvPr>
            <p:ph type="title"/>
          </p:nvPr>
        </p:nvSpPr>
        <p:spPr/>
        <p:txBody>
          <a:bodyPr/>
          <a:lstStyle/>
          <a:p>
            <a:r>
              <a:rPr lang="en-US"/>
              <a:t>Objectives</a:t>
            </a:r>
          </a:p>
        </p:txBody>
      </p:sp>
      <p:sp>
        <p:nvSpPr>
          <p:cNvPr id="4" name="Content Placeholder 3">
            <a:extLst>
              <a:ext uri="{FF2B5EF4-FFF2-40B4-BE49-F238E27FC236}">
                <a16:creationId xmlns:a16="http://schemas.microsoft.com/office/drawing/2014/main" id="{4F311BA5-618F-32E0-B2CE-80C279B3E65C}"/>
              </a:ext>
            </a:extLst>
          </p:cNvPr>
          <p:cNvSpPr>
            <a:spLocks noGrp="1"/>
          </p:cNvSpPr>
          <p:nvPr>
            <p:ph idx="1"/>
          </p:nvPr>
        </p:nvSpPr>
        <p:spPr>
          <a:xfrm>
            <a:off x="486508" y="1524000"/>
            <a:ext cx="8229600" cy="3809999"/>
          </a:xfrm>
        </p:spPr>
        <p:txBody>
          <a:bodyPr/>
          <a:lstStyle/>
          <a:p>
            <a:r>
              <a:rPr lang="en-US"/>
              <a:t>Registration </a:t>
            </a:r>
          </a:p>
          <a:p>
            <a:r>
              <a:rPr lang="en-US"/>
              <a:t>Award Requirements </a:t>
            </a:r>
          </a:p>
          <a:p>
            <a:r>
              <a:rPr lang="en-US"/>
              <a:t>Risk Assessments </a:t>
            </a:r>
          </a:p>
          <a:p>
            <a:r>
              <a:rPr lang="en-US"/>
              <a:t>EDGE Methods </a:t>
            </a:r>
          </a:p>
          <a:p>
            <a:r>
              <a:rPr lang="en-US"/>
              <a:t>Recording &amp; Reporting </a:t>
            </a:r>
          </a:p>
          <a:p>
            <a:endParaRPr lang="en-US"/>
          </a:p>
        </p:txBody>
      </p:sp>
    </p:spTree>
    <p:extLst>
      <p:ext uri="{BB962C8B-B14F-4D97-AF65-F5344CB8AC3E}">
        <p14:creationId xmlns:p14="http://schemas.microsoft.com/office/powerpoint/2010/main" val="27650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6F91-41CC-BD60-4389-BF23A90ED876}"/>
              </a:ext>
            </a:extLst>
          </p:cNvPr>
          <p:cNvSpPr>
            <a:spLocks noGrp="1"/>
          </p:cNvSpPr>
          <p:nvPr>
            <p:ph type="title"/>
          </p:nvPr>
        </p:nvSpPr>
        <p:spPr/>
        <p:txBody>
          <a:bodyPr/>
          <a:lstStyle/>
          <a:p>
            <a:r>
              <a:rPr lang="en-US"/>
              <a:t>Nova Awards Counselor</a:t>
            </a:r>
          </a:p>
        </p:txBody>
      </p:sp>
      <p:sp>
        <p:nvSpPr>
          <p:cNvPr id="3" name="Content Placeholder 2">
            <a:extLst>
              <a:ext uri="{FF2B5EF4-FFF2-40B4-BE49-F238E27FC236}">
                <a16:creationId xmlns:a16="http://schemas.microsoft.com/office/drawing/2014/main" id="{9CBC4990-F3C8-E1FE-6577-45F21443D556}"/>
              </a:ext>
            </a:extLst>
          </p:cNvPr>
          <p:cNvSpPr>
            <a:spLocks noGrp="1"/>
          </p:cNvSpPr>
          <p:nvPr>
            <p:ph idx="1"/>
          </p:nvPr>
        </p:nvSpPr>
        <p:spPr/>
        <p:txBody>
          <a:bodyPr/>
          <a:lstStyle/>
          <a:p>
            <a:r>
              <a:rPr lang="en-US"/>
              <a:t>21 years or older </a:t>
            </a:r>
          </a:p>
          <a:p>
            <a:r>
              <a:rPr lang="en-US"/>
              <a:t>Apply </a:t>
            </a:r>
          </a:p>
          <a:p>
            <a:r>
              <a:rPr lang="en-US"/>
              <a:t>Youth Protection Training  </a:t>
            </a:r>
          </a:p>
          <a:p>
            <a:r>
              <a:rPr lang="en-US"/>
              <a:t>No scientific background required! </a:t>
            </a:r>
          </a:p>
          <a:p>
            <a:pPr marL="0" indent="0">
              <a:buNone/>
            </a:pPr>
            <a:endParaRPr lang="en-US"/>
          </a:p>
          <a:p>
            <a:endParaRPr lang="en-US"/>
          </a:p>
        </p:txBody>
      </p:sp>
    </p:spTree>
    <p:extLst>
      <p:ext uri="{BB962C8B-B14F-4D97-AF65-F5344CB8AC3E}">
        <p14:creationId xmlns:p14="http://schemas.microsoft.com/office/powerpoint/2010/main" val="5491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A9DE-4C7C-5356-DFC4-9FE3D8F4A879}"/>
              </a:ext>
            </a:extLst>
          </p:cNvPr>
          <p:cNvSpPr>
            <a:spLocks noGrp="1"/>
          </p:cNvSpPr>
          <p:nvPr>
            <p:ph type="title"/>
          </p:nvPr>
        </p:nvSpPr>
        <p:spPr/>
        <p:txBody>
          <a:bodyPr/>
          <a:lstStyle/>
          <a:p>
            <a:r>
              <a:rPr lang="en-US"/>
              <a:t>Supernova Awards Mentor</a:t>
            </a:r>
          </a:p>
        </p:txBody>
      </p:sp>
      <p:sp>
        <p:nvSpPr>
          <p:cNvPr id="3" name="Content Placeholder 2">
            <a:extLst>
              <a:ext uri="{FF2B5EF4-FFF2-40B4-BE49-F238E27FC236}">
                <a16:creationId xmlns:a16="http://schemas.microsoft.com/office/drawing/2014/main" id="{F7D7273C-35BE-2454-40D7-48E99350BFB5}"/>
              </a:ext>
            </a:extLst>
          </p:cNvPr>
          <p:cNvSpPr>
            <a:spLocks noGrp="1"/>
          </p:cNvSpPr>
          <p:nvPr>
            <p:ph idx="1"/>
          </p:nvPr>
        </p:nvSpPr>
        <p:spPr/>
        <p:txBody>
          <a:bodyPr/>
          <a:lstStyle/>
          <a:p>
            <a:r>
              <a:rPr lang="en-US"/>
              <a:t>21 years or older </a:t>
            </a:r>
          </a:p>
          <a:p>
            <a:r>
              <a:rPr lang="en-US"/>
              <a:t>Apply </a:t>
            </a:r>
          </a:p>
          <a:p>
            <a:r>
              <a:rPr lang="en-US"/>
              <a:t>Supernova Awards Mentor Information Form </a:t>
            </a:r>
          </a:p>
          <a:p>
            <a:r>
              <a:rPr lang="en-US"/>
              <a:t>Youth Protection Training  </a:t>
            </a:r>
          </a:p>
          <a:p>
            <a:r>
              <a:rPr lang="en-US"/>
              <a:t>Subject Matter Expert in STEM field </a:t>
            </a:r>
          </a:p>
          <a:p>
            <a:endParaRPr lang="en-US"/>
          </a:p>
        </p:txBody>
      </p:sp>
    </p:spTree>
    <p:extLst>
      <p:ext uri="{BB962C8B-B14F-4D97-AF65-F5344CB8AC3E}">
        <p14:creationId xmlns:p14="http://schemas.microsoft.com/office/powerpoint/2010/main" val="24957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D1B1-7CC6-C337-D237-AE899BA6E3FE}"/>
              </a:ext>
            </a:extLst>
          </p:cNvPr>
          <p:cNvSpPr>
            <a:spLocks noGrp="1"/>
          </p:cNvSpPr>
          <p:nvPr>
            <p:ph type="title"/>
          </p:nvPr>
        </p:nvSpPr>
        <p:spPr>
          <a:xfrm>
            <a:off x="457200" y="533400"/>
            <a:ext cx="8229600" cy="914400"/>
          </a:xfrm>
        </p:spPr>
        <p:txBody>
          <a:bodyPr wrap="square" anchor="ctr">
            <a:normAutofit/>
          </a:bodyPr>
          <a:lstStyle/>
          <a:p>
            <a:r>
              <a:rPr lang="en-US"/>
              <a:t>STEM Nova Awards</a:t>
            </a:r>
          </a:p>
        </p:txBody>
      </p:sp>
      <p:pic>
        <p:nvPicPr>
          <p:cNvPr id="12290" name="Picture 2" descr="Shape&#10;&#10;Description automatically generated">
            <a:extLst>
              <a:ext uri="{FF2B5EF4-FFF2-40B4-BE49-F238E27FC236}">
                <a16:creationId xmlns:a16="http://schemas.microsoft.com/office/drawing/2014/main" id="{AF0AA6EF-D572-2F46-37C1-6D5C910117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763" y="1600201"/>
            <a:ext cx="6120474" cy="3809999"/>
          </a:xfrm>
          <a:prstGeom prst="rect">
            <a:avLst/>
          </a:prstGeom>
          <a:solidFill>
            <a:srgbClr val="FFFFFF"/>
          </a:solidFill>
        </p:spPr>
      </p:pic>
    </p:spTree>
    <p:extLst>
      <p:ext uri="{BB962C8B-B14F-4D97-AF65-F5344CB8AC3E}">
        <p14:creationId xmlns:p14="http://schemas.microsoft.com/office/powerpoint/2010/main" val="345031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867FDB3-282C-B7BE-C984-A203EAF93472}"/>
              </a:ext>
            </a:extLst>
          </p:cNvPr>
          <p:cNvSpPr>
            <a:spLocks noGrp="1"/>
          </p:cNvSpPr>
          <p:nvPr>
            <p:ph type="title"/>
          </p:nvPr>
        </p:nvSpPr>
        <p:spPr>
          <a:xfrm>
            <a:off x="457200" y="533400"/>
            <a:ext cx="8229600" cy="914400"/>
          </a:xfrm>
        </p:spPr>
        <p:txBody>
          <a:bodyPr/>
          <a:lstStyle/>
          <a:p>
            <a:r>
              <a:rPr lang="en-US"/>
              <a:t>STEM Supernova Awards </a:t>
            </a:r>
          </a:p>
        </p:txBody>
      </p:sp>
      <p:pic>
        <p:nvPicPr>
          <p:cNvPr id="2" name="Picture 2" descr="Diagram&#10;&#10;Description automatically generated">
            <a:extLst>
              <a:ext uri="{FF2B5EF4-FFF2-40B4-BE49-F238E27FC236}">
                <a16:creationId xmlns:a16="http://schemas.microsoft.com/office/drawing/2014/main" id="{28EEBA25-CFF4-8C69-61BC-E7839D977AB0}"/>
              </a:ext>
            </a:extLst>
          </p:cNvPr>
          <p:cNvPicPr>
            <a:picLocks noChangeAspect="1"/>
          </p:cNvPicPr>
          <p:nvPr/>
        </p:nvPicPr>
        <p:blipFill>
          <a:blip r:embed="rId3"/>
          <a:stretch>
            <a:fillRect/>
          </a:stretch>
        </p:blipFill>
        <p:spPr>
          <a:xfrm>
            <a:off x="965656" y="1555140"/>
            <a:ext cx="7058921" cy="3829730"/>
          </a:xfrm>
          <a:prstGeom prst="rect">
            <a:avLst/>
          </a:prstGeom>
        </p:spPr>
      </p:pic>
    </p:spTree>
    <p:extLst>
      <p:ext uri="{BB962C8B-B14F-4D97-AF65-F5344CB8AC3E}">
        <p14:creationId xmlns:p14="http://schemas.microsoft.com/office/powerpoint/2010/main" val="84740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AF15-E2BF-54CC-6E49-CCD93847FA3A}"/>
              </a:ext>
            </a:extLst>
          </p:cNvPr>
          <p:cNvSpPr>
            <a:spLocks noGrp="1"/>
          </p:cNvSpPr>
          <p:nvPr>
            <p:ph type="title"/>
          </p:nvPr>
        </p:nvSpPr>
        <p:spPr/>
        <p:txBody>
          <a:bodyPr/>
          <a:lstStyle/>
          <a:p>
            <a:r>
              <a:rPr lang="en-US"/>
              <a:t>Getting Started </a:t>
            </a:r>
          </a:p>
        </p:txBody>
      </p:sp>
      <p:sp>
        <p:nvSpPr>
          <p:cNvPr id="3" name="Content Placeholder 2">
            <a:extLst>
              <a:ext uri="{FF2B5EF4-FFF2-40B4-BE49-F238E27FC236}">
                <a16:creationId xmlns:a16="http://schemas.microsoft.com/office/drawing/2014/main" id="{76D40F86-2163-CC70-376A-22C9134F38B4}"/>
              </a:ext>
            </a:extLst>
          </p:cNvPr>
          <p:cNvSpPr>
            <a:spLocks noGrp="1"/>
          </p:cNvSpPr>
          <p:nvPr>
            <p:ph idx="1"/>
          </p:nvPr>
        </p:nvSpPr>
        <p:spPr/>
        <p:txBody>
          <a:bodyPr/>
          <a:lstStyle/>
          <a:p>
            <a:r>
              <a:rPr lang="en-US"/>
              <a:t>Lay out the plan</a:t>
            </a:r>
          </a:p>
          <a:p>
            <a:r>
              <a:rPr lang="en-US"/>
              <a:t>Recordkeeping</a:t>
            </a:r>
          </a:p>
        </p:txBody>
      </p:sp>
    </p:spTree>
    <p:extLst>
      <p:ext uri="{BB962C8B-B14F-4D97-AF65-F5344CB8AC3E}">
        <p14:creationId xmlns:p14="http://schemas.microsoft.com/office/powerpoint/2010/main" val="273699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818A-FEF1-4C43-659F-318AFCB499A3}"/>
              </a:ext>
            </a:extLst>
          </p:cNvPr>
          <p:cNvSpPr>
            <a:spLocks noGrp="1"/>
          </p:cNvSpPr>
          <p:nvPr>
            <p:ph type="title"/>
          </p:nvPr>
        </p:nvSpPr>
        <p:spPr/>
        <p:txBody>
          <a:bodyPr/>
          <a:lstStyle/>
          <a:p>
            <a:r>
              <a:rPr lang="en-US"/>
              <a:t>Is it safe?</a:t>
            </a:r>
          </a:p>
        </p:txBody>
      </p:sp>
      <p:pic>
        <p:nvPicPr>
          <p:cNvPr id="14338" name="Picture 2">
            <a:extLst>
              <a:ext uri="{FF2B5EF4-FFF2-40B4-BE49-F238E27FC236}">
                <a16:creationId xmlns:a16="http://schemas.microsoft.com/office/drawing/2014/main" id="{35C3A0E8-2D0E-0AE2-9141-3280B27D5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105" y="1447800"/>
            <a:ext cx="281779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2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B5F6C7F40683439EE89BD5B593D09A" ma:contentTypeVersion="11" ma:contentTypeDescription="Create a new document." ma:contentTypeScope="" ma:versionID="b000284f45b338d42ac96306c5be5908">
  <xsd:schema xmlns:xsd="http://www.w3.org/2001/XMLSchema" xmlns:xs="http://www.w3.org/2001/XMLSchema" xmlns:p="http://schemas.microsoft.com/office/2006/metadata/properties" xmlns:ns2="247e4f15-851b-4495-92e7-ff8dae90a9d3" targetNamespace="http://schemas.microsoft.com/office/2006/metadata/properties" ma:root="true" ma:fieldsID="21b08214c9df83b51f74c84b236e6fcf" ns2:_="">
    <xsd:import namespace="247e4f15-851b-4495-92e7-ff8dae90a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e4f15-851b-4495-92e7-ff8dae90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18CF63-3C41-4875-A440-1F257EB3DAB7}">
  <ds:schemaRefs>
    <ds:schemaRef ds:uri="247e4f15-851b-4495-92e7-ff8dae90a9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275C72-3AD4-4CAE-9147-E6DE2D566C4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3DE9B1-BF18-4F3B-8E57-A3694959B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1737</Words>
  <Application>Microsoft Office PowerPoint</Application>
  <PresentationFormat>On-screen Show (4:3)</PresentationFormat>
  <Paragraphs>137</Paragraphs>
  <Slides>19</Slides>
  <Notes>18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Calibri</vt:lpstr>
      <vt:lpstr>Office Theme</vt:lpstr>
      <vt:lpstr>Microsoft Word Document</vt:lpstr>
      <vt:lpstr>STEM Training</vt:lpstr>
      <vt:lpstr>  Nova and Supernova Training  </vt:lpstr>
      <vt:lpstr>Objectives</vt:lpstr>
      <vt:lpstr>Nova Awards Counselor</vt:lpstr>
      <vt:lpstr>Supernova Awards Mentor</vt:lpstr>
      <vt:lpstr>STEM Nova Awards</vt:lpstr>
      <vt:lpstr>STEM Supernova Awards </vt:lpstr>
      <vt:lpstr>Getting Started </vt:lpstr>
      <vt:lpstr>Is it safe?</vt:lpstr>
      <vt:lpstr>EDGE Method</vt:lpstr>
      <vt:lpstr>Recordkeeping</vt:lpstr>
      <vt:lpstr>Celebrate!</vt:lpstr>
      <vt:lpstr>Quiz</vt:lpstr>
      <vt:lpstr>Quiz</vt:lpstr>
      <vt:lpstr>Quiz</vt:lpstr>
      <vt:lpstr>Quiz</vt:lpstr>
      <vt:lpstr>Quiz</vt:lpstr>
      <vt:lpstr>PowerPoint Presentation</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Dougan</dc:creator>
  <cp:lastModifiedBy>Donald</cp:lastModifiedBy>
  <cp:revision>32</cp:revision>
  <dcterms:created xsi:type="dcterms:W3CDTF">2020-08-22T21:11:45Z</dcterms:created>
  <dcterms:modified xsi:type="dcterms:W3CDTF">2022-05-28T00:54:03Z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0x010100D1B5F6C7F40683439EE89BD5B593D09A</vt:lpwstr>
  </property>
</Properties>
</file>