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468" r:id="rId5"/>
    <p:sldId id="438" r:id="rId6"/>
    <p:sldId id="439" r:id="rId7"/>
    <p:sldId id="464" r:id="rId8"/>
    <p:sldId id="465" r:id="rId9"/>
    <p:sldId id="466" r:id="rId10"/>
    <p:sldId id="456" r:id="rId11"/>
    <p:sldId id="455" r:id="rId12"/>
    <p:sldId id="458" r:id="rId13"/>
    <p:sldId id="448" r:id="rId14"/>
    <p:sldId id="449" r:id="rId15"/>
    <p:sldId id="450" r:id="rId16"/>
    <p:sldId id="451" r:id="rId17"/>
    <p:sldId id="463" r:id="rId18"/>
    <p:sldId id="452" r:id="rId1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02C0E"/>
    <a:srgbClr val="666666"/>
    <a:srgbClr val="6D6D6D"/>
    <a:srgbClr val="606060"/>
    <a:srgbClr val="0000FF"/>
    <a:srgbClr val="E0130E"/>
    <a:srgbClr val="D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0" autoAdjust="0"/>
    <p:restoredTop sz="59796"/>
  </p:normalViewPr>
  <p:slideViewPr>
    <p:cSldViewPr>
      <p:cViewPr varScale="1">
        <p:scale>
          <a:sx n="68" d="100"/>
          <a:sy n="68" d="100"/>
        </p:scale>
        <p:origin x="244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E33F0-C7FB-4CBF-8265-9D54F9A741AA}"/>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61F5AC85-1D2F-4101-ADAD-AD12FD0F54F9}"/>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1E4D94D-041D-4A45-B744-D39EE183DF4D}" type="datetimeFigureOut">
              <a:rPr lang="en-US" altLang="en-US"/>
              <a:pPr>
                <a:defRPr/>
              </a:pPr>
              <a:t>5/27/2022</a:t>
            </a:fld>
            <a:endParaRPr lang="en-US" altLang="en-US"/>
          </a:p>
        </p:txBody>
      </p:sp>
      <p:sp>
        <p:nvSpPr>
          <p:cNvPr id="4" name="Slide Image Placeholder 3">
            <a:extLst>
              <a:ext uri="{FF2B5EF4-FFF2-40B4-BE49-F238E27FC236}">
                <a16:creationId xmlns:a16="http://schemas.microsoft.com/office/drawing/2014/main" id="{602A331D-B1E5-4E35-8E5E-53EBB87F9476}"/>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A9F54EE-D01E-433C-8C5D-4F896BB71340}"/>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56DAB3-8BC5-4223-9F62-FE1C4BEC9181}"/>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CBC7F24-1928-4DD7-8592-7C2FDE82CC1C}"/>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ECB437-04B2-4558-A7BB-90A018D83F92}" type="slidenum">
              <a:rPr lang="en-US" altLang="en-US"/>
              <a:pPr>
                <a:defRPr/>
              </a:pPr>
              <a:t>‹#›</a:t>
            </a:fld>
            <a:endParaRPr lang="en-US" altLang="en-US"/>
          </a:p>
        </p:txBody>
      </p:sp>
    </p:spTree>
    <p:extLst>
      <p:ext uri="{BB962C8B-B14F-4D97-AF65-F5344CB8AC3E}">
        <p14:creationId xmlns:p14="http://schemas.microsoft.com/office/powerpoint/2010/main" val="3672301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Teaching Nova awards both in person and online can be successful and rewarding to youth and adults, but like all scouting events you’ll find that some planning can help improve all aspects of the Nova experience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In Part One, we will talk about what goes into planning a Nova class online or in-person, and in the Part Two we will cover how to handle the class itself and afterwards. </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2</a:t>
            </a:fld>
            <a:endParaRPr lang="en-US" altLang="en-US"/>
          </a:p>
        </p:txBody>
      </p:sp>
    </p:spTree>
    <p:extLst>
      <p:ext uri="{BB962C8B-B14F-4D97-AF65-F5344CB8AC3E}">
        <p14:creationId xmlns:p14="http://schemas.microsoft.com/office/powerpoint/2010/main" val="104367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Geneva"/>
                <a:cs typeface="+mn-cs"/>
              </a:rPr>
              <a:t>E is </a:t>
            </a:r>
            <a:r>
              <a:rPr lang="en-US" b="1" dirty="0">
                <a:ea typeface="Geneva"/>
              </a:rPr>
              <a:t>the answer.</a:t>
            </a:r>
            <a:endParaRPr lang="en-US" dirty="0">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11</a:t>
            </a:fld>
            <a:endParaRPr lang="en-US" altLang="en-US"/>
          </a:p>
        </p:txBody>
      </p:sp>
    </p:spTree>
    <p:extLst>
      <p:ext uri="{BB962C8B-B14F-4D97-AF65-F5344CB8AC3E}">
        <p14:creationId xmlns:p14="http://schemas.microsoft.com/office/powerpoint/2010/main" val="307895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Geneva"/>
              </a:rPr>
              <a:t>B is the answer.</a:t>
            </a:r>
            <a:endParaRPr lang="en-US" b="1" dirty="0">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12</a:t>
            </a:fld>
            <a:endParaRPr lang="en-US" altLang="en-US"/>
          </a:p>
        </p:txBody>
      </p:sp>
    </p:spTree>
    <p:extLst>
      <p:ext uri="{BB962C8B-B14F-4D97-AF65-F5344CB8AC3E}">
        <p14:creationId xmlns:p14="http://schemas.microsoft.com/office/powerpoint/2010/main" val="30436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Geneva"/>
              </a:rPr>
              <a:t>B is the answer.</a:t>
            </a:r>
            <a:endParaRPr lang="en-US" b="1" dirty="0">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13</a:t>
            </a:fld>
            <a:endParaRPr lang="en-US" altLang="en-US"/>
          </a:p>
        </p:txBody>
      </p:sp>
    </p:spTree>
    <p:extLst>
      <p:ext uri="{BB962C8B-B14F-4D97-AF65-F5344CB8AC3E}">
        <p14:creationId xmlns:p14="http://schemas.microsoft.com/office/powerpoint/2010/main" val="319025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Congratulations on completing the first part of How to Teach a Nova Class Part 1 - Planning. In part 2, we’ll cover more details about hosting the event.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14</a:t>
            </a:fld>
            <a:endParaRPr lang="en-US" altLang="en-US"/>
          </a:p>
        </p:txBody>
      </p:sp>
    </p:spTree>
    <p:extLst>
      <p:ext uri="{BB962C8B-B14F-4D97-AF65-F5344CB8AC3E}">
        <p14:creationId xmlns:p14="http://schemas.microsoft.com/office/powerpoint/2010/main" val="365259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Geneva" charset="0"/>
                <a:cs typeface="+mn-cs"/>
              </a:rPr>
              <a:t>Congratulations</a:t>
            </a:r>
            <a:r>
              <a:rPr lang="en-US" sz="1200" b="0" i="0" kern="1200">
                <a:solidFill>
                  <a:schemeClr val="tx1"/>
                </a:solidFill>
                <a:effectLst/>
                <a:latin typeface="+mn-lt"/>
                <a:ea typeface="Geneva" charset="0"/>
                <a:cs typeface="+mn-cs"/>
              </a:rPr>
              <a:t>!   </a:t>
            </a:r>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15</a:t>
            </a:fld>
            <a:endParaRPr lang="en-US" altLang="en-US"/>
          </a:p>
        </p:txBody>
      </p:sp>
    </p:spTree>
    <p:extLst>
      <p:ext uri="{BB962C8B-B14F-4D97-AF65-F5344CB8AC3E}">
        <p14:creationId xmlns:p14="http://schemas.microsoft.com/office/powerpoint/2010/main" val="353784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After watching this module, you will be able to: (click for each)</a:t>
            </a:r>
          </a:p>
          <a:p>
            <a:pPr rtl="0" fontAlgn="base"/>
            <a:r>
              <a:rPr lang="en-US" sz="1200" b="0" i="0" kern="1200" dirty="0">
                <a:solidFill>
                  <a:schemeClr val="tx1"/>
                </a:solidFill>
                <a:effectLst/>
                <a:latin typeface="+mn-lt"/>
                <a:ea typeface="Geneva" charset="0"/>
                <a:cs typeface="+mn-cs"/>
              </a:rPr>
              <a:t>Be able to identify the key aspects to host a Nova Award classroom </a:t>
            </a:r>
          </a:p>
          <a:p>
            <a:pPr rtl="0" fontAlgn="base"/>
            <a:r>
              <a:rPr lang="en-US" sz="1200" b="0" i="0" kern="1200" dirty="0">
                <a:solidFill>
                  <a:schemeClr val="tx1"/>
                </a:solidFill>
                <a:effectLst/>
                <a:latin typeface="+mn-lt"/>
                <a:ea typeface="Geneva" charset="0"/>
                <a:cs typeface="+mn-cs"/>
              </a:rPr>
              <a:t>How to build a team </a:t>
            </a:r>
          </a:p>
          <a:p>
            <a:pPr rtl="0" fontAlgn="base"/>
            <a:r>
              <a:rPr lang="en-US" sz="1200" b="0" i="0" kern="1200" dirty="0">
                <a:solidFill>
                  <a:schemeClr val="tx1"/>
                </a:solidFill>
                <a:effectLst/>
                <a:latin typeface="+mn-lt"/>
                <a:ea typeface="Geneva" charset="0"/>
                <a:cs typeface="+mn-cs"/>
              </a:rPr>
              <a:t>How to advertise your class, and </a:t>
            </a:r>
          </a:p>
          <a:p>
            <a:pPr rtl="0" fontAlgn="base"/>
            <a:r>
              <a:rPr lang="en-US" sz="1200" b="0" i="0" kern="1200" dirty="0">
                <a:solidFill>
                  <a:schemeClr val="tx1"/>
                </a:solidFill>
                <a:effectLst/>
                <a:latin typeface="+mn-lt"/>
                <a:ea typeface="Geneva" charset="0"/>
                <a:cs typeface="+mn-cs"/>
              </a:rPr>
              <a:t>How to ensure progress is documented. </a:t>
            </a:r>
          </a:p>
          <a:p>
            <a:pPr rtl="0" fontAlgn="base"/>
            <a:endParaRPr lang="en-US" sz="1200" b="0" i="0" kern="1200" dirty="0">
              <a:solidFill>
                <a:schemeClr val="tx1"/>
              </a:solidFill>
              <a:effectLst/>
              <a:latin typeface="+mn-lt"/>
              <a:ea typeface="Geneva" charset="0"/>
              <a:cs typeface="+mn-cs"/>
            </a:endParaRPr>
          </a:p>
          <a:p>
            <a:pPr rtl="0" fontAlgn="base"/>
            <a:endParaRPr lang="en-US" sz="1200" b="0" i="0" kern="1200" dirty="0">
              <a:solidFill>
                <a:schemeClr val="tx1"/>
              </a:solidFill>
              <a:effectLst/>
              <a:latin typeface="+mn-lt"/>
              <a:ea typeface="Geneva" charset="0"/>
              <a:cs typeface="+mn-cs"/>
            </a:endParaRPr>
          </a:p>
          <a:p>
            <a:pPr rtl="0" fontAlgn="base"/>
            <a:r>
              <a:rPr lang="en-US" sz="1200" b="0" i="0" kern="1200" dirty="0">
                <a:solidFill>
                  <a:schemeClr val="tx1"/>
                </a:solidFill>
                <a:effectLst/>
                <a:latin typeface="+mn-lt"/>
                <a:ea typeface="Geneva" charset="0"/>
                <a:cs typeface="+mn-cs"/>
              </a:rPr>
              <a:t>There are many Nova Awards available. You should always teach something you’re passionate about. Youth identify genuine enthusiasm and gravitate towards it.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But with so many choices, sometimes factors such as [the Activities], [the group makeup and size], and [the class timing] can make a class truly special or act to limit some of the activities you might have in mind.  </a:t>
            </a:r>
          </a:p>
          <a:p>
            <a:pPr rtl="0" fontAlgn="base"/>
            <a:endParaRPr lang="en-US" sz="1200" b="0" i="0" kern="1200" dirty="0">
              <a:solidFill>
                <a:schemeClr val="tx1"/>
              </a:solidFill>
              <a:effectLst/>
              <a:latin typeface="+mn-lt"/>
              <a:ea typeface="Geneva" charset="0"/>
              <a:cs typeface="+mn-cs"/>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3</a:t>
            </a:fld>
            <a:endParaRPr lang="en-US" altLang="en-US"/>
          </a:p>
        </p:txBody>
      </p:sp>
    </p:spTree>
    <p:extLst>
      <p:ext uri="{BB962C8B-B14F-4D97-AF65-F5344CB8AC3E}">
        <p14:creationId xmlns:p14="http://schemas.microsoft.com/office/powerpoint/2010/main" val="113181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Geneva"/>
                <a:cs typeface="+mn-cs"/>
              </a:rPr>
              <a:t>Having fun and doing something interesting should be the focus of your STEM meeting. Build around activities that meet the goals of the class, that are interactive, and that stretch the abilities of the youth. Strive to pair each requirement with an activity that engages rather than lectures. This can also be an excellent opportunity to bring in outside help and demonstrations from experts. More on that later. </a:t>
            </a:r>
            <a:endParaRPr lang="en-US" dirty="0">
              <a:ea typeface="Geneva"/>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4</a:t>
            </a:fld>
            <a:endParaRPr lang="en-US" altLang="en-US"/>
          </a:p>
        </p:txBody>
      </p:sp>
    </p:spTree>
    <p:extLst>
      <p:ext uri="{BB962C8B-B14F-4D97-AF65-F5344CB8AC3E}">
        <p14:creationId xmlns:p14="http://schemas.microsoft.com/office/powerpoint/2010/main" val="222874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Your group size and makeup can dictate the types of classes you may want to pursue. Give careful thought as to how many participants can reasonably be engaged with the available supplies, location, and volunteers. </a:t>
            </a:r>
          </a:p>
          <a:p>
            <a:pPr rtl="0" fontAlgn="base"/>
            <a:r>
              <a:rPr lang="en-US" sz="1200" b="0" i="0" kern="1200" dirty="0">
                <a:solidFill>
                  <a:schemeClr val="tx1"/>
                </a:solidFill>
                <a:effectLst/>
                <a:latin typeface="+mn-lt"/>
                <a:ea typeface="Geneva" charset="0"/>
                <a:cs typeface="+mn-cs"/>
              </a:rPr>
              <a:t>Maturity is another major factor, as interests change. And it never hurts to ask the group well ahead about what they might be interested in. </a:t>
            </a:r>
          </a:p>
          <a:p>
            <a:endParaRPr lang="en-US" b="1"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5</a:t>
            </a:fld>
            <a:endParaRPr lang="en-US" altLang="en-US"/>
          </a:p>
        </p:txBody>
      </p:sp>
    </p:spTree>
    <p:extLst>
      <p:ext uri="{BB962C8B-B14F-4D97-AF65-F5344CB8AC3E}">
        <p14:creationId xmlns:p14="http://schemas.microsoft.com/office/powerpoint/2010/main" val="378266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One feature of having so many options is that there’s always one that’s right for the time of year and availability of resources. The spring and summer may be ideal times to get outside and do classes in a park with rocket launches and messy reactions. </a:t>
            </a:r>
          </a:p>
          <a:p>
            <a:pPr rtl="0" fontAlgn="base"/>
            <a:r>
              <a:rPr lang="en-US" sz="1200" b="0" i="0" kern="1200" dirty="0">
                <a:solidFill>
                  <a:schemeClr val="tx1"/>
                </a:solidFill>
                <a:effectLst/>
                <a:latin typeface="+mn-lt"/>
                <a:ea typeface="Geneva" charset="0"/>
                <a:cs typeface="+mn-cs"/>
              </a:rPr>
              <a:t>The winter might be the ideal time to learn the basics of coding.  </a:t>
            </a:r>
          </a:p>
          <a:p>
            <a:pPr rtl="0" fontAlgn="base"/>
            <a:r>
              <a:rPr lang="en-US" sz="1200" b="0" i="0" kern="1200" dirty="0">
                <a:solidFill>
                  <a:schemeClr val="tx1"/>
                </a:solidFill>
                <a:effectLst/>
                <a:latin typeface="+mn-lt"/>
                <a:ea typeface="Geneva" charset="0"/>
                <a:cs typeface="+mn-cs"/>
              </a:rPr>
              <a:t>Sometimes, an event like a space mission, such as the Perseverance mission to Mars, can be perfect to build around—and you should always be on the lookout for those!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6</a:t>
            </a:fld>
            <a:endParaRPr lang="en-US" altLang="en-US"/>
          </a:p>
        </p:txBody>
      </p:sp>
    </p:spTree>
    <p:extLst>
      <p:ext uri="{BB962C8B-B14F-4D97-AF65-F5344CB8AC3E}">
        <p14:creationId xmlns:p14="http://schemas.microsoft.com/office/powerpoint/2010/main" val="323398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Something you’ve learned in other scouting training is that many hands make light work. This is true in STEM classes too. It may be fun to try and do everything yourself, but it can be overwhelming and even sideline volunteers who would help you!  </a:t>
            </a:r>
          </a:p>
          <a:p>
            <a:pPr rtl="0" fontAlgn="base"/>
            <a:r>
              <a:rPr lang="en-US" sz="1200" b="0" i="0" kern="1200" dirty="0">
                <a:solidFill>
                  <a:schemeClr val="tx1"/>
                </a:solidFill>
                <a:effectLst/>
                <a:latin typeface="+mn-lt"/>
                <a:ea typeface="Geneva" charset="0"/>
                <a:cs typeface="+mn-cs"/>
              </a:rPr>
              <a:t>Nobody expects you to carry the load alone. Consider finding support in the form of subject matter experts to meet with youth; older Scouts who want to teach Cubs as part of Supernova Awards; and other adults to handle registration and records or teach part of the class with you. By allowing them to focus on a small task, they’ll do a great job and bring their passion as well. </a:t>
            </a:r>
          </a:p>
          <a:p>
            <a:pPr rtl="0" fontAlgn="base"/>
            <a:r>
              <a:rPr lang="en-US" sz="1200" b="0" i="0" kern="1200" dirty="0">
                <a:solidFill>
                  <a:schemeClr val="tx1"/>
                </a:solidFill>
                <a:effectLst/>
                <a:latin typeface="+mn-lt"/>
                <a:ea typeface="Geneva" charset="0"/>
                <a:cs typeface="+mn-cs"/>
              </a:rPr>
              <a:t>And above all else, THANK YOUR TEAM! If you want volunteers to help you out again, or at least tell others what a great experience they had with you, then both verbal thank </a:t>
            </a:r>
            <a:r>
              <a:rPr lang="en-US" sz="1200" b="0" i="0" kern="1200" dirty="0" err="1">
                <a:solidFill>
                  <a:schemeClr val="tx1"/>
                </a:solidFill>
                <a:effectLst/>
                <a:latin typeface="+mn-lt"/>
                <a:ea typeface="Geneva" charset="0"/>
                <a:cs typeface="+mn-cs"/>
              </a:rPr>
              <a:t>yous</a:t>
            </a:r>
            <a:r>
              <a:rPr lang="en-US" sz="1200" b="0" i="0" kern="1200" dirty="0">
                <a:solidFill>
                  <a:schemeClr val="tx1"/>
                </a:solidFill>
                <a:effectLst/>
                <a:latin typeface="+mn-lt"/>
                <a:ea typeface="Geneva" charset="0"/>
                <a:cs typeface="+mn-cs"/>
              </a:rPr>
              <a:t> and even small tokens of appreciation go a long way to acknowledging the work put in by everyone in the team.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7</a:t>
            </a:fld>
            <a:endParaRPr lang="en-US" altLang="en-US"/>
          </a:p>
        </p:txBody>
      </p:sp>
    </p:spTree>
    <p:extLst>
      <p:ext uri="{BB962C8B-B14F-4D97-AF65-F5344CB8AC3E}">
        <p14:creationId xmlns:p14="http://schemas.microsoft.com/office/powerpoint/2010/main" val="263332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fontAlgn="base"/>
            <a:r>
              <a:rPr lang="en-US" sz="1200" b="0" i="0" kern="1200" dirty="0">
                <a:solidFill>
                  <a:schemeClr val="tx1"/>
                </a:solidFill>
                <a:effectLst/>
                <a:latin typeface="+mn-lt"/>
                <a:ea typeface="Geneva" charset="0"/>
                <a:cs typeface="+mn-cs"/>
              </a:rPr>
              <a:t>You must tell people you have a Nova class if you want them to show up! Remember, you want to meet your audience where they are—so if it’s a small den gathering, you can email the parents directly. But if you’re advertising a big event nationwide, you’ll want to getting into district and council newsletters well ahead of time, and consider different social media outlets and interest groups. Don’t expect people to find out about you—instead be proactive and make contacts with local units, district, council, and even national representatives. We’re all here to help! </a:t>
            </a:r>
          </a:p>
          <a:p>
            <a:pPr rtl="0" fontAlgn="base"/>
            <a:r>
              <a:rPr lang="en-US" sz="1200" b="0" i="0" kern="1200" dirty="0">
                <a:solidFill>
                  <a:schemeClr val="tx1"/>
                </a:solidFill>
                <a:effectLst/>
                <a:latin typeface="+mn-lt"/>
                <a:ea typeface="Geneva" charset="0"/>
                <a:cs typeface="+mn-cs"/>
              </a:rPr>
              <a:t>Also keep your advertising crisp. Have the relevant information like the class, date, location, registration and contacts, as well as a description of the activities—especially if you have an outside speaker highlight. By keeping the message concise, you’re demonstrating that you’ve put thought and effort into your class and that it will be worth all scouts’ time. </a:t>
            </a:r>
          </a:p>
          <a:p>
            <a:pPr rtl="0" fontAlgn="base"/>
            <a:r>
              <a:rPr lang="en-US" sz="1200" b="0" i="0" kern="1200" dirty="0">
                <a:solidFill>
                  <a:schemeClr val="tx1"/>
                </a:solidFill>
                <a:effectLst/>
                <a:latin typeface="+mn-lt"/>
                <a:ea typeface="Geneva" charset="0"/>
                <a:cs typeface="+mn-cs"/>
              </a:rPr>
              <a:t>.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8</a:t>
            </a:fld>
            <a:endParaRPr lang="en-US" altLang="en-US"/>
          </a:p>
        </p:txBody>
      </p:sp>
    </p:spTree>
    <p:extLst>
      <p:ext uri="{BB962C8B-B14F-4D97-AF65-F5344CB8AC3E}">
        <p14:creationId xmlns:p14="http://schemas.microsoft.com/office/powerpoint/2010/main" val="121694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Keeping track of achievements will ensure that scouts can be awarded in a timely manner. Whether you use </a:t>
            </a:r>
            <a:r>
              <a:rPr lang="en-US" sz="1200" b="0" i="0" kern="1200" dirty="0" err="1">
                <a:solidFill>
                  <a:schemeClr val="tx1"/>
                </a:solidFill>
                <a:effectLst/>
                <a:latin typeface="+mn-lt"/>
                <a:ea typeface="Geneva" charset="0"/>
                <a:cs typeface="+mn-cs"/>
              </a:rPr>
              <a:t>Scoutbook</a:t>
            </a:r>
            <a:r>
              <a:rPr lang="en-US" sz="1200" b="0" i="0" kern="1200" dirty="0">
                <a:solidFill>
                  <a:schemeClr val="tx1"/>
                </a:solidFill>
                <a:effectLst/>
                <a:latin typeface="+mn-lt"/>
                <a:ea typeface="Geneva" charset="0"/>
                <a:cs typeface="+mn-cs"/>
              </a:rPr>
              <a:t>, a spreadsheet, or an online classroom, make sure it’s easy for you and the parents to access, record, and update. </a:t>
            </a:r>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9</a:t>
            </a:fld>
            <a:endParaRPr lang="en-US" altLang="en-US"/>
          </a:p>
        </p:txBody>
      </p:sp>
    </p:spTree>
    <p:extLst>
      <p:ext uri="{BB962C8B-B14F-4D97-AF65-F5344CB8AC3E}">
        <p14:creationId xmlns:p14="http://schemas.microsoft.com/office/powerpoint/2010/main" val="98800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Geneva"/>
                <a:cs typeface="+mn-cs"/>
              </a:rPr>
              <a:t>D is </a:t>
            </a:r>
            <a:r>
              <a:rPr lang="en-US" b="1" dirty="0">
                <a:ea typeface="Geneva"/>
              </a:rPr>
              <a:t>the answer</a:t>
            </a:r>
            <a:r>
              <a:rPr lang="en-US" sz="1200" b="0" i="0" kern="1200" dirty="0">
                <a:solidFill>
                  <a:schemeClr val="tx1"/>
                </a:solidFill>
                <a:effectLst/>
                <a:latin typeface="+mn-lt"/>
                <a:ea typeface="Geneva"/>
                <a:cs typeface="+mn-cs"/>
              </a:rPr>
              <a:t> </a:t>
            </a:r>
            <a:r>
              <a:rPr lang="en-US" dirty="0">
                <a:ea typeface="Geneva"/>
              </a:rPr>
              <a:t>.</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10</a:t>
            </a:fld>
            <a:endParaRPr lang="en-US" altLang="en-US"/>
          </a:p>
        </p:txBody>
      </p:sp>
    </p:spTree>
    <p:extLst>
      <p:ext uri="{BB962C8B-B14F-4D97-AF65-F5344CB8AC3E}">
        <p14:creationId xmlns:p14="http://schemas.microsoft.com/office/powerpoint/2010/main" val="16220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613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11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73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4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8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10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835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2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559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3AF1D4-DCDB-4D04-91E1-73811ECEF684}"/>
              </a:ext>
            </a:extLst>
          </p:cNvPr>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Rectangle 7">
            <a:extLst>
              <a:ext uri="{FF2B5EF4-FFF2-40B4-BE49-F238E27FC236}">
                <a16:creationId xmlns:a16="http://schemas.microsoft.com/office/drawing/2014/main" id="{71A5C354-53DA-4122-AD98-831A2307A2D7}"/>
              </a:ext>
            </a:extLst>
          </p:cNvPr>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8" name="Picture 12" descr="AnnivGrStandard_Rev.gif">
            <a:extLst>
              <a:ext uri="{FF2B5EF4-FFF2-40B4-BE49-F238E27FC236}">
                <a16:creationId xmlns:a16="http://schemas.microsoft.com/office/drawing/2014/main" id="{F9D1E48C-AF23-4C36-81E5-F7B79B7A190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2">
            <a:extLst>
              <a:ext uri="{FF2B5EF4-FFF2-40B4-BE49-F238E27FC236}">
                <a16:creationId xmlns:a16="http://schemas.microsoft.com/office/drawing/2014/main" id="{B7113C25-C5EF-488E-B12D-0C0C6D5556B9}"/>
              </a:ext>
            </a:extLst>
          </p:cNvPr>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descr="FolioREVISED.jpg">
            <a:extLst>
              <a:ext uri="{FF2B5EF4-FFF2-40B4-BE49-F238E27FC236}">
                <a16:creationId xmlns:a16="http://schemas.microsoft.com/office/drawing/2014/main" id="{1D2939F5-8CFD-4B64-B0FC-CFB64B4EBE93}"/>
              </a:ext>
            </a:extLst>
          </p:cNvPr>
          <p:cNvPicPr>
            <a:picLocks noChangeAspect="1"/>
          </p:cNvPicPr>
          <p:nvPr userDrawn="1"/>
        </p:nvPicPr>
        <p:blipFill>
          <a:blip r:embed="rId15">
            <a:extLst>
              <a:ext uri="{28A0092B-C50C-407E-A947-70E740481C1C}">
                <a14:useLocalDpi xmlns:a14="http://schemas.microsoft.com/office/drawing/2010/main" val="0"/>
              </a:ext>
            </a:extLst>
          </a:blip>
          <a:srcRect l="86076" b="39384"/>
          <a:stretch>
            <a:fillRect/>
          </a:stretch>
        </p:blipFill>
        <p:spPr bwMode="auto">
          <a:xfrm>
            <a:off x="5638800" y="5073650"/>
            <a:ext cx="3505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2496474-5E25-4E6B-8076-4735C9941096}"/>
              </a:ext>
            </a:extLst>
          </p:cNvPr>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10">
            <a:extLst>
              <a:ext uri="{FF2B5EF4-FFF2-40B4-BE49-F238E27FC236}">
                <a16:creationId xmlns:a16="http://schemas.microsoft.com/office/drawing/2014/main" id="{309C7C8D-E83A-4F26-AEE0-8500E0152AD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67575" y="6405563"/>
            <a:ext cx="171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51336-D94B-986E-BC0B-6400B0A8D564}"/>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cs typeface="Calibri"/>
              </a:rPr>
              <a:t>STEM Training</a:t>
            </a:r>
          </a:p>
        </p:txBody>
      </p:sp>
      <p:sp>
        <p:nvSpPr>
          <p:cNvPr id="3" name="Content Placeholder 2">
            <a:extLst>
              <a:ext uri="{FF2B5EF4-FFF2-40B4-BE49-F238E27FC236}">
                <a16:creationId xmlns:a16="http://schemas.microsoft.com/office/drawing/2014/main" id="{D13D10A5-E0B4-6BD3-9915-F2BAC7994CCE}"/>
              </a:ext>
            </a:extLst>
          </p:cNvPr>
          <p:cNvSpPr>
            <a:spLocks noGrp="1"/>
          </p:cNvSpPr>
          <p:nvPr>
            <p:ph idx="1"/>
          </p:nvPr>
        </p:nvSpPr>
        <p:spPr>
          <a:xfrm>
            <a:off x="3607694" y="649480"/>
            <a:ext cx="5340020" cy="5546047"/>
          </a:xfrm>
        </p:spPr>
        <p:txBody>
          <a:bodyPr anchor="ctr">
            <a:normAutofit/>
          </a:bodyPr>
          <a:lstStyle/>
          <a:p>
            <a:r>
              <a:rPr lang="en-US" sz="1700" dirty="0">
                <a:ea typeface="+mn-lt"/>
                <a:cs typeface="+mn-lt"/>
              </a:rPr>
              <a:t>This slide is informational for the training staff. Delete or skip when using this PPT.</a:t>
            </a:r>
          </a:p>
          <a:p>
            <a:r>
              <a:rPr lang="en-US" sz="1700" dirty="0">
                <a:ea typeface="+mn-lt"/>
                <a:cs typeface="+mn-lt"/>
              </a:rPr>
              <a:t>This training is part of a series of STEM training.</a:t>
            </a:r>
          </a:p>
          <a:p>
            <a:pPr marL="800100" lvl="1">
              <a:buAutoNum type="arabicPeriod"/>
            </a:pPr>
            <a:r>
              <a:rPr lang="en-US" sz="1700" dirty="0">
                <a:ea typeface="+mn-lt"/>
                <a:cs typeface="+mn-lt"/>
              </a:rPr>
              <a:t>What is STEM</a:t>
            </a:r>
          </a:p>
          <a:p>
            <a:pPr marL="800100" lvl="1">
              <a:buAutoNum type="arabicPeriod"/>
            </a:pPr>
            <a:r>
              <a:rPr lang="en-US" sz="1700" dirty="0">
                <a:ea typeface="+mn-lt"/>
                <a:cs typeface="+mn-lt"/>
              </a:rPr>
              <a:t>Nova and Supernova Awards</a:t>
            </a:r>
          </a:p>
          <a:p>
            <a:pPr marL="800100" lvl="1">
              <a:buAutoNum type="arabicPeriod"/>
            </a:pPr>
            <a:r>
              <a:rPr lang="en-US" sz="1700" dirty="0">
                <a:ea typeface="+mn-lt"/>
                <a:cs typeface="+mn-lt"/>
              </a:rPr>
              <a:t>How to Teach a Nova Award, I Planning</a:t>
            </a:r>
          </a:p>
          <a:p>
            <a:pPr marL="800100" lvl="1">
              <a:buAutoNum type="arabicPeriod"/>
            </a:pPr>
            <a:r>
              <a:rPr lang="en-US" sz="1700">
                <a:ea typeface="+mn-lt"/>
                <a:cs typeface="+mn-lt"/>
              </a:rPr>
              <a:t>How to Teach a Nova Award, II Implementation</a:t>
            </a:r>
          </a:p>
          <a:p>
            <a:pPr marL="800100" lvl="1">
              <a:buAutoNum type="arabicPeriod"/>
            </a:pPr>
            <a:r>
              <a:rPr lang="en-US" sz="1700" dirty="0">
                <a:ea typeface="+mn-lt"/>
                <a:cs typeface="+mn-lt"/>
              </a:rPr>
              <a:t>Dr. Albert Einstein Supernova Award</a:t>
            </a:r>
          </a:p>
          <a:p>
            <a:r>
              <a:rPr lang="en-US" sz="1700" dirty="0">
                <a:ea typeface="+mn-lt"/>
                <a:cs typeface="+mn-lt"/>
              </a:rPr>
              <a:t>Nova Awards Counselors should complete 1-4. </a:t>
            </a:r>
            <a:endParaRPr lang="en-US">
              <a:cs typeface="+mn-lt"/>
            </a:endParaRPr>
          </a:p>
          <a:p>
            <a:r>
              <a:rPr lang="en-US" sz="1700" dirty="0">
                <a:ea typeface="+mn-lt"/>
                <a:cs typeface="+mn-lt"/>
              </a:rPr>
              <a:t>Supernova Award Mentors should complete 1-5.  </a:t>
            </a:r>
            <a:endParaRPr lang="en-US" dirty="0">
              <a:cs typeface="+mn-lt"/>
            </a:endParaRPr>
          </a:p>
          <a:p>
            <a:r>
              <a:rPr lang="en-US" sz="1700" dirty="0">
                <a:ea typeface="+mn-lt"/>
                <a:cs typeface="+mn-lt"/>
              </a:rPr>
              <a:t>Einstein Award Mentors should complete 5. </a:t>
            </a:r>
            <a:endParaRPr lang="en-US" dirty="0">
              <a:cs typeface="Calibri"/>
            </a:endParaRPr>
          </a:p>
          <a:p>
            <a:r>
              <a:rPr lang="en-US" sz="1700" dirty="0">
                <a:ea typeface="+mn-lt"/>
                <a:cs typeface="+mn-lt"/>
              </a:rPr>
              <a:t>Check the Notes pages for a script you can adapt for your use.</a:t>
            </a:r>
          </a:p>
          <a:p>
            <a:r>
              <a:rPr lang="en-US" sz="1700" dirty="0">
                <a:ea typeface="+mn-lt"/>
                <a:cs typeface="+mn-lt"/>
              </a:rPr>
              <a:t>Some slides have animations which you can click in time with your descriptions. </a:t>
            </a:r>
          </a:p>
          <a:p>
            <a:r>
              <a:rPr lang="en-US" sz="1700" dirty="0">
                <a:ea typeface="+mn-lt"/>
                <a:cs typeface="+mn-lt"/>
              </a:rPr>
              <a:t>There is an optional Quiz.</a:t>
            </a:r>
          </a:p>
          <a:p>
            <a:endParaRPr lang="en-US" sz="1700">
              <a:cs typeface="Calibri"/>
            </a:endParaRPr>
          </a:p>
        </p:txBody>
      </p:sp>
    </p:spTree>
    <p:extLst>
      <p:ext uri="{BB962C8B-B14F-4D97-AF65-F5344CB8AC3E}">
        <p14:creationId xmlns:p14="http://schemas.microsoft.com/office/powerpoint/2010/main" val="275182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41E0-67CA-AE37-B0C5-C60ED1B9F574}"/>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2020C0F1-9362-FDF0-E414-D0D01D1919C5}"/>
              </a:ext>
            </a:extLst>
          </p:cNvPr>
          <p:cNvSpPr>
            <a:spLocks noGrp="1"/>
          </p:cNvSpPr>
          <p:nvPr>
            <p:ph idx="1"/>
          </p:nvPr>
        </p:nvSpPr>
        <p:spPr/>
        <p:txBody>
          <a:bodyPr/>
          <a:lstStyle/>
          <a:p>
            <a:pPr marL="0" indent="0">
              <a:buNone/>
            </a:pPr>
            <a:r>
              <a:rPr lang="en-US" dirty="0">
                <a:ea typeface="Geneva"/>
              </a:rPr>
              <a:t>When selecting a Nova Award, you should </a:t>
            </a:r>
          </a:p>
          <a:p>
            <a:pPr marL="514350" indent="-514350">
              <a:buFont typeface="+mj-lt"/>
              <a:buAutoNum type="alphaUcPeriod"/>
            </a:pPr>
            <a:r>
              <a:rPr lang="en-US" dirty="0"/>
              <a:t>Pick one you’re passionate about </a:t>
            </a:r>
          </a:p>
          <a:p>
            <a:pPr marL="514350" indent="-514350">
              <a:buFont typeface="+mj-lt"/>
              <a:buAutoNum type="alphaUcPeriod"/>
            </a:pPr>
            <a:r>
              <a:rPr lang="en-US" dirty="0"/>
              <a:t>Do what nobody else has done </a:t>
            </a:r>
          </a:p>
          <a:p>
            <a:pPr marL="514350" indent="-514350">
              <a:buFont typeface="+mj-lt"/>
              <a:buAutoNum type="alphaUcPeriod"/>
            </a:pPr>
            <a:r>
              <a:rPr lang="en-US" dirty="0"/>
              <a:t>Find one that lends itself to the available facilities </a:t>
            </a:r>
          </a:p>
          <a:p>
            <a:pPr marL="514350" indent="-514350">
              <a:buFont typeface="+mj-lt"/>
              <a:buAutoNum type="alphaUcPeriod"/>
            </a:pPr>
            <a:r>
              <a:rPr lang="en-US" dirty="0"/>
              <a:t>A &amp; C </a:t>
            </a:r>
          </a:p>
          <a:p>
            <a:endParaRPr lang="en-US" dirty="0"/>
          </a:p>
        </p:txBody>
      </p:sp>
    </p:spTree>
    <p:extLst>
      <p:ext uri="{BB962C8B-B14F-4D97-AF65-F5344CB8AC3E}">
        <p14:creationId xmlns:p14="http://schemas.microsoft.com/office/powerpoint/2010/main" val="192530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9E2B-4D5A-F295-368E-6F5FD5FB061C}"/>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35DBC77A-2B3C-949F-C671-D835F4D8602E}"/>
              </a:ext>
            </a:extLst>
          </p:cNvPr>
          <p:cNvSpPr>
            <a:spLocks noGrp="1"/>
          </p:cNvSpPr>
          <p:nvPr>
            <p:ph idx="1"/>
          </p:nvPr>
        </p:nvSpPr>
        <p:spPr/>
        <p:txBody>
          <a:bodyPr/>
          <a:lstStyle/>
          <a:p>
            <a:pPr marL="0" indent="0">
              <a:buNone/>
            </a:pPr>
            <a:r>
              <a:rPr lang="en-US" dirty="0"/>
              <a:t>For building your team, which are useful or important? </a:t>
            </a:r>
          </a:p>
          <a:p>
            <a:pPr marL="514350" indent="-514350">
              <a:buFont typeface="+mj-lt"/>
              <a:buAutoNum type="alphaUcPeriod"/>
            </a:pPr>
            <a:r>
              <a:rPr lang="en-US" dirty="0"/>
              <a:t>Finding subject matter experts </a:t>
            </a:r>
          </a:p>
          <a:p>
            <a:pPr marL="514350" indent="-514350">
              <a:buFont typeface="+mj-lt"/>
              <a:buAutoNum type="alphaUcPeriod"/>
            </a:pPr>
            <a:r>
              <a:rPr lang="en-US" dirty="0">
                <a:ea typeface="Geneva"/>
              </a:rPr>
              <a:t>Employing older youth to teach younger scouts </a:t>
            </a:r>
            <a:endParaRPr lang="en-US" dirty="0">
              <a:ea typeface="Geneva"/>
              <a:cs typeface="Calibri"/>
            </a:endParaRPr>
          </a:p>
          <a:p>
            <a:pPr marL="514350" indent="-514350">
              <a:buFont typeface="+mj-lt"/>
              <a:buAutoNum type="alphaUcPeriod"/>
            </a:pPr>
            <a:r>
              <a:rPr lang="en-US" dirty="0">
                <a:ea typeface="Geneva"/>
              </a:rPr>
              <a:t>Sharing the tasks with several people </a:t>
            </a:r>
            <a:endParaRPr lang="en-US">
              <a:ea typeface="Geneva"/>
              <a:cs typeface="Calibri"/>
            </a:endParaRPr>
          </a:p>
          <a:p>
            <a:pPr marL="514350" indent="-514350">
              <a:buFont typeface="+mj-lt"/>
              <a:buAutoNum type="alphaUcPeriod"/>
            </a:pPr>
            <a:r>
              <a:rPr lang="en-US" dirty="0">
                <a:ea typeface="Geneva"/>
              </a:rPr>
              <a:t>Thanking your team </a:t>
            </a:r>
            <a:endParaRPr lang="en-US">
              <a:ea typeface="Geneva"/>
              <a:cs typeface="Calibri"/>
            </a:endParaRPr>
          </a:p>
          <a:p>
            <a:pPr marL="514350" indent="-514350">
              <a:buFont typeface="+mj-lt"/>
              <a:buAutoNum type="alphaUcPeriod"/>
            </a:pPr>
            <a:r>
              <a:rPr lang="en-US" dirty="0">
                <a:ea typeface="Geneva"/>
              </a:rPr>
              <a:t>All of these </a:t>
            </a:r>
            <a:endParaRPr lang="en-US" dirty="0">
              <a:ea typeface="Geneva"/>
              <a:cs typeface="Calibri"/>
            </a:endParaRPr>
          </a:p>
          <a:p>
            <a:endParaRPr lang="en-US" dirty="0"/>
          </a:p>
        </p:txBody>
      </p:sp>
    </p:spTree>
    <p:extLst>
      <p:ext uri="{BB962C8B-B14F-4D97-AF65-F5344CB8AC3E}">
        <p14:creationId xmlns:p14="http://schemas.microsoft.com/office/powerpoint/2010/main" val="418266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FEDC-BD1D-4C61-2C97-2586B84BA05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D5B549F-EADF-203D-3FB9-BB7E2AB2062B}"/>
              </a:ext>
            </a:extLst>
          </p:cNvPr>
          <p:cNvSpPr>
            <a:spLocks noGrp="1"/>
          </p:cNvSpPr>
          <p:nvPr>
            <p:ph idx="1"/>
          </p:nvPr>
        </p:nvSpPr>
        <p:spPr/>
        <p:txBody>
          <a:bodyPr/>
          <a:lstStyle/>
          <a:p>
            <a:pPr marL="0" indent="0">
              <a:buNone/>
            </a:pPr>
            <a:r>
              <a:rPr lang="en-US" dirty="0">
                <a:ea typeface="Geneva"/>
              </a:rPr>
              <a:t>For advertising your Nova Award class, you should: </a:t>
            </a:r>
          </a:p>
          <a:p>
            <a:pPr marL="514350" indent="-514350">
              <a:buFont typeface="+mj-lt"/>
              <a:buAutoNum type="alphaUcPeriod"/>
            </a:pPr>
            <a:r>
              <a:rPr lang="en-US" dirty="0"/>
              <a:t>Hire an agency </a:t>
            </a:r>
          </a:p>
          <a:p>
            <a:pPr marL="514350" indent="-514350">
              <a:buFont typeface="+mj-lt"/>
              <a:buAutoNum type="alphaUcPeriod"/>
            </a:pPr>
            <a:r>
              <a:rPr lang="en-US" dirty="0"/>
              <a:t>Be proactive and reach out to your prospective attendees with a crisp message </a:t>
            </a:r>
          </a:p>
          <a:p>
            <a:pPr marL="514350" indent="-514350">
              <a:buFont typeface="+mj-lt"/>
              <a:buAutoNum type="alphaUcPeriod"/>
            </a:pPr>
            <a:r>
              <a:rPr lang="en-US" dirty="0"/>
              <a:t>Give long descriptions, many details, and big graphics in your pitch. </a:t>
            </a:r>
          </a:p>
          <a:p>
            <a:endParaRPr lang="en-US" b="1" dirty="0"/>
          </a:p>
        </p:txBody>
      </p:sp>
    </p:spTree>
    <p:extLst>
      <p:ext uri="{BB962C8B-B14F-4D97-AF65-F5344CB8AC3E}">
        <p14:creationId xmlns:p14="http://schemas.microsoft.com/office/powerpoint/2010/main" val="265556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A6D7-815D-9ECD-0519-7380F3F6F984}"/>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4884E9C6-344C-FD0B-688E-FB20084DD262}"/>
              </a:ext>
            </a:extLst>
          </p:cNvPr>
          <p:cNvSpPr>
            <a:spLocks noGrp="1"/>
          </p:cNvSpPr>
          <p:nvPr>
            <p:ph idx="1"/>
          </p:nvPr>
        </p:nvSpPr>
        <p:spPr/>
        <p:txBody>
          <a:bodyPr/>
          <a:lstStyle/>
          <a:p>
            <a:pPr marL="0" indent="0">
              <a:buNone/>
            </a:pPr>
            <a:r>
              <a:rPr lang="en-US" dirty="0">
                <a:ea typeface="Geneva"/>
              </a:rPr>
              <a:t>When tracking progress, which is the best option:</a:t>
            </a:r>
            <a:endParaRPr lang="en-US" dirty="0"/>
          </a:p>
          <a:p>
            <a:pPr marL="514350" indent="-514350">
              <a:buAutoNum type="alphaUcPeriod"/>
            </a:pPr>
            <a:r>
              <a:rPr lang="en-US" dirty="0">
                <a:ea typeface="Geneva"/>
              </a:rPr>
              <a:t>Only paper forms</a:t>
            </a:r>
            <a:endParaRPr lang="en-US" dirty="0">
              <a:cs typeface="Calibri"/>
            </a:endParaRPr>
          </a:p>
          <a:p>
            <a:pPr marL="514350" indent="-514350">
              <a:buAutoNum type="alphaUcPeriod"/>
            </a:pPr>
            <a:r>
              <a:rPr lang="en-US" dirty="0">
                <a:ea typeface="Geneva"/>
              </a:rPr>
              <a:t>Whatever is easiest for you and the youth/parents to access, use, and maintain. </a:t>
            </a:r>
            <a:endParaRPr lang="en-US">
              <a:cs typeface="Calibri"/>
            </a:endParaRPr>
          </a:p>
          <a:p>
            <a:pPr marL="514350" indent="-514350">
              <a:buAutoNum type="alphaUcPeriod"/>
            </a:pPr>
            <a:endParaRPr lang="en-US" b="1" dirty="0">
              <a:cs typeface="Calibri"/>
            </a:endParaRPr>
          </a:p>
        </p:txBody>
      </p:sp>
    </p:spTree>
    <p:extLst>
      <p:ext uri="{BB962C8B-B14F-4D97-AF65-F5344CB8AC3E}">
        <p14:creationId xmlns:p14="http://schemas.microsoft.com/office/powerpoint/2010/main" val="328578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9B8760-9DCE-3D58-BBD9-11A34C368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93850"/>
            <a:ext cx="36703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9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50AF9A2-30D1-9ADC-E032-97B6E0F57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5733747" cy="47595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A5EBD7C-BAF4-67E8-70B4-C856F5E8608A}"/>
              </a:ext>
            </a:extLst>
          </p:cNvPr>
          <p:cNvSpPr>
            <a:spLocks noGrp="1"/>
          </p:cNvSpPr>
          <p:nvPr>
            <p:ph type="title"/>
          </p:nvPr>
        </p:nvSpPr>
        <p:spPr>
          <a:xfrm>
            <a:off x="304800" y="3089030"/>
            <a:ext cx="8229600" cy="914400"/>
          </a:xfrm>
        </p:spPr>
        <p:txBody>
          <a:bodyPr/>
          <a:lstStyle/>
          <a:p>
            <a:r>
              <a:rPr lang="en-US" dirty="0"/>
              <a:t>Congratulations!</a:t>
            </a:r>
          </a:p>
        </p:txBody>
      </p:sp>
    </p:spTree>
    <p:extLst>
      <p:ext uri="{BB962C8B-B14F-4D97-AF65-F5344CB8AC3E}">
        <p14:creationId xmlns:p14="http://schemas.microsoft.com/office/powerpoint/2010/main" val="245304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BA12-B04A-9829-9542-82CEFDC059E9}"/>
              </a:ext>
            </a:extLst>
          </p:cNvPr>
          <p:cNvSpPr>
            <a:spLocks noGrp="1"/>
          </p:cNvSpPr>
          <p:nvPr>
            <p:ph type="ctrTitle"/>
          </p:nvPr>
        </p:nvSpPr>
        <p:spPr>
          <a:xfrm>
            <a:off x="685800" y="1082675"/>
            <a:ext cx="7772400" cy="1470025"/>
          </a:xfrm>
        </p:spPr>
        <p:txBody>
          <a:bodyPr/>
          <a:lstStyle/>
          <a:p>
            <a:r>
              <a:rPr lang="en-US" dirty="0"/>
              <a:t>How to teach a Nova Award</a:t>
            </a:r>
            <a:br>
              <a:rPr lang="en-US" dirty="0"/>
            </a:br>
            <a:r>
              <a:rPr lang="en-US" dirty="0"/>
              <a:t>Part I - Planning</a:t>
            </a:r>
            <a:br>
              <a:rPr lang="en-US" dirty="0"/>
            </a:br>
            <a:br>
              <a:rPr lang="en-US" dirty="0"/>
            </a:br>
            <a:endParaRPr lang="en-US" dirty="0"/>
          </a:p>
        </p:txBody>
      </p:sp>
      <p:pic>
        <p:nvPicPr>
          <p:cNvPr id="1030" name="Picture 6">
            <a:extLst>
              <a:ext uri="{FF2B5EF4-FFF2-40B4-BE49-F238E27FC236}">
                <a16:creationId xmlns:a16="http://schemas.microsoft.com/office/drawing/2014/main" id="{B4A56346-D861-6509-D307-E41F99244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2105025"/>
            <a:ext cx="36703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1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3BF69-8CF3-5971-D262-D5F2B9E3B830}"/>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4F311BA5-618F-32E0-B2CE-80C279B3E65C}"/>
              </a:ext>
            </a:extLst>
          </p:cNvPr>
          <p:cNvSpPr>
            <a:spLocks noGrp="1"/>
          </p:cNvSpPr>
          <p:nvPr>
            <p:ph idx="1"/>
          </p:nvPr>
        </p:nvSpPr>
        <p:spPr>
          <a:xfrm>
            <a:off x="486508" y="1524000"/>
            <a:ext cx="8229600" cy="3809999"/>
          </a:xfrm>
        </p:spPr>
        <p:txBody>
          <a:bodyPr/>
          <a:lstStyle/>
          <a:p>
            <a:r>
              <a:rPr lang="en-US" dirty="0"/>
              <a:t>Be able to identify the key aspects to host a Nova Award classroom </a:t>
            </a:r>
          </a:p>
          <a:p>
            <a:r>
              <a:rPr lang="en-US" dirty="0"/>
              <a:t>How to build a team </a:t>
            </a:r>
          </a:p>
          <a:p>
            <a:r>
              <a:rPr lang="en-US" dirty="0"/>
              <a:t>How to advertise your class, and </a:t>
            </a:r>
          </a:p>
          <a:p>
            <a:r>
              <a:rPr lang="en-US" dirty="0"/>
              <a:t>How to ensure progress is documented. </a:t>
            </a:r>
          </a:p>
          <a:p>
            <a:endParaRPr lang="en-US" dirty="0"/>
          </a:p>
        </p:txBody>
      </p:sp>
    </p:spTree>
    <p:extLst>
      <p:ext uri="{BB962C8B-B14F-4D97-AF65-F5344CB8AC3E}">
        <p14:creationId xmlns:p14="http://schemas.microsoft.com/office/powerpoint/2010/main" val="27650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51E0-3406-7DBB-EA6F-96F4E8E042A4}"/>
              </a:ext>
            </a:extLst>
          </p:cNvPr>
          <p:cNvSpPr>
            <a:spLocks noGrp="1"/>
          </p:cNvSpPr>
          <p:nvPr>
            <p:ph type="title"/>
          </p:nvPr>
        </p:nvSpPr>
        <p:spPr>
          <a:xfrm>
            <a:off x="457200" y="533400"/>
            <a:ext cx="8229600" cy="914400"/>
          </a:xfrm>
        </p:spPr>
        <p:txBody>
          <a:bodyPr wrap="square" anchor="ctr">
            <a:normAutofit/>
          </a:bodyPr>
          <a:lstStyle/>
          <a:p>
            <a:r>
              <a:rPr lang="en-US" dirty="0"/>
              <a:t>Activities</a:t>
            </a:r>
          </a:p>
        </p:txBody>
      </p:sp>
      <p:pic>
        <p:nvPicPr>
          <p:cNvPr id="19458" name="Picture 2">
            <a:extLst>
              <a:ext uri="{FF2B5EF4-FFF2-40B4-BE49-F238E27FC236}">
                <a16:creationId xmlns:a16="http://schemas.microsoft.com/office/drawing/2014/main" id="{B6E83DAF-F56B-E2DC-D889-49762CB615E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8478" r="-1" b="30735"/>
          <a:stretch/>
        </p:blipFill>
        <p:spPr bwMode="auto">
          <a:xfrm>
            <a:off x="457200" y="1600201"/>
            <a:ext cx="8229600" cy="3809999"/>
          </a:xfrm>
          <a:prstGeom prst="rect">
            <a:avLst/>
          </a:prstGeom>
          <a:solidFill>
            <a:srgbClr val="FFFFFF"/>
          </a:solidFill>
        </p:spPr>
      </p:pic>
    </p:spTree>
    <p:extLst>
      <p:ext uri="{BB962C8B-B14F-4D97-AF65-F5344CB8AC3E}">
        <p14:creationId xmlns:p14="http://schemas.microsoft.com/office/powerpoint/2010/main" val="400084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7B29A00-C08D-DB2F-8339-59A0D478DC5A}"/>
              </a:ext>
            </a:extLst>
          </p:cNvPr>
          <p:cNvSpPr>
            <a:spLocks noGrp="1"/>
          </p:cNvSpPr>
          <p:nvPr>
            <p:ph type="title"/>
          </p:nvPr>
        </p:nvSpPr>
        <p:spPr>
          <a:xfrm>
            <a:off x="457200" y="533400"/>
            <a:ext cx="8229600" cy="914400"/>
          </a:xfrm>
        </p:spPr>
        <p:txBody>
          <a:bodyPr/>
          <a:lstStyle/>
          <a:p>
            <a:r>
              <a:rPr lang="en-US" dirty="0"/>
              <a:t>Group</a:t>
            </a:r>
          </a:p>
        </p:txBody>
      </p:sp>
      <p:pic>
        <p:nvPicPr>
          <p:cNvPr id="20482" name="Picture 2">
            <a:extLst>
              <a:ext uri="{FF2B5EF4-FFF2-40B4-BE49-F238E27FC236}">
                <a16:creationId xmlns:a16="http://schemas.microsoft.com/office/drawing/2014/main" id="{FFBC272C-A221-5591-0C66-61277DD5961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8775"/>
          <a:stretch/>
        </p:blipFill>
        <p:spPr bwMode="auto">
          <a:xfrm>
            <a:off x="457200" y="1600201"/>
            <a:ext cx="8229600" cy="3809999"/>
          </a:xfrm>
          <a:prstGeom prst="rect">
            <a:avLst/>
          </a:prstGeom>
          <a:solidFill>
            <a:srgbClr val="FFFFFF"/>
          </a:solidFill>
        </p:spPr>
      </p:pic>
    </p:spTree>
    <p:extLst>
      <p:ext uri="{BB962C8B-B14F-4D97-AF65-F5344CB8AC3E}">
        <p14:creationId xmlns:p14="http://schemas.microsoft.com/office/powerpoint/2010/main" val="17696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F94D8B1-CEC1-D7BF-82D4-CFB1E36D06CB}"/>
              </a:ext>
            </a:extLst>
          </p:cNvPr>
          <p:cNvSpPr>
            <a:spLocks noGrp="1"/>
          </p:cNvSpPr>
          <p:nvPr>
            <p:ph type="title"/>
          </p:nvPr>
        </p:nvSpPr>
        <p:spPr>
          <a:xfrm>
            <a:off x="457200" y="533400"/>
            <a:ext cx="8229600" cy="914400"/>
          </a:xfrm>
        </p:spPr>
        <p:txBody>
          <a:bodyPr wrap="square" anchor="ctr">
            <a:normAutofit/>
          </a:bodyPr>
          <a:lstStyle/>
          <a:p>
            <a:r>
              <a:rPr lang="en-US" dirty="0"/>
              <a:t>Timing</a:t>
            </a:r>
          </a:p>
        </p:txBody>
      </p:sp>
      <p:pic>
        <p:nvPicPr>
          <p:cNvPr id="21506" name="Picture 2">
            <a:extLst>
              <a:ext uri="{FF2B5EF4-FFF2-40B4-BE49-F238E27FC236}">
                <a16:creationId xmlns:a16="http://schemas.microsoft.com/office/drawing/2014/main" id="{2E6042FF-E972-27F1-E58D-AEB8C32BFB8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392" b="12307"/>
          <a:stretch/>
        </p:blipFill>
        <p:spPr bwMode="auto">
          <a:xfrm>
            <a:off x="248595" y="1053515"/>
            <a:ext cx="2644075"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00D144-0D12-B708-646D-CBD0FBB5978C}"/>
              </a:ext>
            </a:extLst>
          </p:cNvPr>
          <p:cNvSpPr txBox="1"/>
          <p:nvPr/>
        </p:nvSpPr>
        <p:spPr>
          <a:xfrm>
            <a:off x="111109" y="4146064"/>
            <a:ext cx="1371600"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Elephant Toothpaste</a:t>
            </a:r>
          </a:p>
        </p:txBody>
      </p:sp>
      <p:pic>
        <p:nvPicPr>
          <p:cNvPr id="21508" name="Picture 4">
            <a:extLst>
              <a:ext uri="{FF2B5EF4-FFF2-40B4-BE49-F238E27FC236}">
                <a16:creationId xmlns:a16="http://schemas.microsoft.com/office/drawing/2014/main" id="{40BFA09B-7C24-B1B6-87A6-F8C31C438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657" y="1445466"/>
            <a:ext cx="3943350" cy="262130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7B3CECE5-E08E-FBD1-2088-B4CAC0BB5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300599"/>
            <a:ext cx="3943350" cy="22192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643CDB-F1C2-4A0C-2213-9C52F7558602}"/>
              </a:ext>
            </a:extLst>
          </p:cNvPr>
          <p:cNvSpPr txBox="1"/>
          <p:nvPr/>
        </p:nvSpPr>
        <p:spPr>
          <a:xfrm>
            <a:off x="6263055" y="4158734"/>
            <a:ext cx="4572000" cy="400110"/>
          </a:xfrm>
          <a:prstGeom prst="rect">
            <a:avLst/>
          </a:prstGeom>
          <a:noFill/>
        </p:spPr>
        <p:txBody>
          <a:bodyPr wrap="square">
            <a:spAutoFit/>
          </a:bodyPr>
          <a:lstStyle/>
          <a:p>
            <a:r>
              <a:rPr lang="en-US" sz="2000" b="0" i="0" dirty="0">
                <a:solidFill>
                  <a:srgbClr val="000000"/>
                </a:solidFill>
                <a:effectLst/>
                <a:latin typeface="Calibri" panose="020F0502020204030204" pitchFamily="34" charset="0"/>
              </a:rPr>
              <a:t>Cub Scouts Can Code </a:t>
            </a:r>
            <a:endParaRPr lang="en-US" sz="2000" dirty="0"/>
          </a:p>
        </p:txBody>
      </p:sp>
      <p:sp>
        <p:nvSpPr>
          <p:cNvPr id="13" name="TextBox 12">
            <a:extLst>
              <a:ext uri="{FF2B5EF4-FFF2-40B4-BE49-F238E27FC236}">
                <a16:creationId xmlns:a16="http://schemas.microsoft.com/office/drawing/2014/main" id="{700B482F-E011-903C-F9FD-C514AF10D452}"/>
              </a:ext>
            </a:extLst>
          </p:cNvPr>
          <p:cNvSpPr txBox="1"/>
          <p:nvPr/>
        </p:nvSpPr>
        <p:spPr>
          <a:xfrm>
            <a:off x="111109" y="5380891"/>
            <a:ext cx="2174891" cy="1200329"/>
          </a:xfrm>
          <a:prstGeom prst="rect">
            <a:avLst/>
          </a:prstGeom>
          <a:noFill/>
        </p:spPr>
        <p:txBody>
          <a:bodyPr wrap="square">
            <a:spAutoFit/>
          </a:bodyPr>
          <a:lstStyle/>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Mars Perseverance Rover</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028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D1B1-7CC6-C337-D237-AE899BA6E3FE}"/>
              </a:ext>
            </a:extLst>
          </p:cNvPr>
          <p:cNvSpPr>
            <a:spLocks noGrp="1"/>
          </p:cNvSpPr>
          <p:nvPr>
            <p:ph type="title"/>
          </p:nvPr>
        </p:nvSpPr>
        <p:spPr>
          <a:xfrm>
            <a:off x="457200" y="533400"/>
            <a:ext cx="8229600" cy="914400"/>
          </a:xfrm>
        </p:spPr>
        <p:txBody>
          <a:bodyPr wrap="square" anchor="ctr">
            <a:normAutofit/>
          </a:bodyPr>
          <a:lstStyle/>
          <a:p>
            <a:r>
              <a:rPr lang="en-US" dirty="0"/>
              <a:t>Building a Team</a:t>
            </a:r>
          </a:p>
        </p:txBody>
      </p:sp>
      <p:pic>
        <p:nvPicPr>
          <p:cNvPr id="12292" name="Picture 4">
            <a:extLst>
              <a:ext uri="{FF2B5EF4-FFF2-40B4-BE49-F238E27FC236}">
                <a16:creationId xmlns:a16="http://schemas.microsoft.com/office/drawing/2014/main" id="{E2F454D9-8F63-0E05-37CD-051D4A374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2" b="28479"/>
          <a:stretch/>
        </p:blipFill>
        <p:spPr bwMode="auto">
          <a:xfrm>
            <a:off x="457200" y="1600201"/>
            <a:ext cx="8229600" cy="3809999"/>
          </a:xfrm>
          <a:prstGeom prst="rect">
            <a:avLst/>
          </a:prstGeom>
          <a:solidFill>
            <a:srgbClr val="FFFFFF"/>
          </a:solidFill>
        </p:spPr>
      </p:pic>
    </p:spTree>
    <p:extLst>
      <p:ext uri="{BB962C8B-B14F-4D97-AF65-F5344CB8AC3E}">
        <p14:creationId xmlns:p14="http://schemas.microsoft.com/office/powerpoint/2010/main" val="345031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867FDB3-282C-B7BE-C984-A203EAF93472}"/>
              </a:ext>
            </a:extLst>
          </p:cNvPr>
          <p:cNvSpPr>
            <a:spLocks noGrp="1"/>
          </p:cNvSpPr>
          <p:nvPr>
            <p:ph type="title"/>
          </p:nvPr>
        </p:nvSpPr>
        <p:spPr>
          <a:xfrm>
            <a:off x="457200" y="533400"/>
            <a:ext cx="8229600" cy="914400"/>
          </a:xfrm>
        </p:spPr>
        <p:txBody>
          <a:bodyPr wrap="square" anchor="ctr">
            <a:normAutofit/>
          </a:bodyPr>
          <a:lstStyle/>
          <a:p>
            <a:r>
              <a:rPr lang="en-US" dirty="0"/>
              <a:t>Advertising</a:t>
            </a:r>
          </a:p>
        </p:txBody>
      </p:sp>
      <p:pic>
        <p:nvPicPr>
          <p:cNvPr id="13316" name="Picture 4">
            <a:extLst>
              <a:ext uri="{FF2B5EF4-FFF2-40B4-BE49-F238E27FC236}">
                <a16:creationId xmlns:a16="http://schemas.microsoft.com/office/drawing/2014/main" id="{1A6138B0-53EB-0E10-CCBB-736820A46B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52566" y="1600201"/>
            <a:ext cx="4038868" cy="3809999"/>
          </a:xfrm>
          <a:prstGeom prst="rect">
            <a:avLst/>
          </a:prstGeom>
          <a:solidFill>
            <a:srgbClr val="FFFFFF"/>
          </a:solidFill>
        </p:spPr>
      </p:pic>
    </p:spTree>
    <p:extLst>
      <p:ext uri="{BB962C8B-B14F-4D97-AF65-F5344CB8AC3E}">
        <p14:creationId xmlns:p14="http://schemas.microsoft.com/office/powerpoint/2010/main" val="84740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AF15-E2BF-54CC-6E49-CCD93847FA3A}"/>
              </a:ext>
            </a:extLst>
          </p:cNvPr>
          <p:cNvSpPr>
            <a:spLocks noGrp="1"/>
          </p:cNvSpPr>
          <p:nvPr>
            <p:ph type="title"/>
          </p:nvPr>
        </p:nvSpPr>
        <p:spPr>
          <a:xfrm>
            <a:off x="457200" y="533400"/>
            <a:ext cx="8229600" cy="914400"/>
          </a:xfrm>
        </p:spPr>
        <p:txBody>
          <a:bodyPr wrap="square" anchor="ctr">
            <a:normAutofit/>
          </a:bodyPr>
          <a:lstStyle/>
          <a:p>
            <a:r>
              <a:rPr lang="en-US" dirty="0"/>
              <a:t>Tracking</a:t>
            </a:r>
          </a:p>
        </p:txBody>
      </p:sp>
      <p:pic>
        <p:nvPicPr>
          <p:cNvPr id="22530" name="Picture 2" descr="Graphical user interface, application&#10;&#10;Description automatically generated">
            <a:extLst>
              <a:ext uri="{FF2B5EF4-FFF2-40B4-BE49-F238E27FC236}">
                <a16:creationId xmlns:a16="http://schemas.microsoft.com/office/drawing/2014/main" id="{61D10CEE-EA78-DE0C-82D1-D330487A7F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41724" y="1600201"/>
            <a:ext cx="4660551" cy="3809999"/>
          </a:xfrm>
          <a:prstGeom prst="rect">
            <a:avLst/>
          </a:prstGeom>
          <a:solidFill>
            <a:srgbClr val="FFFFFF"/>
          </a:solidFill>
        </p:spPr>
      </p:pic>
    </p:spTree>
    <p:extLst>
      <p:ext uri="{BB962C8B-B14F-4D97-AF65-F5344CB8AC3E}">
        <p14:creationId xmlns:p14="http://schemas.microsoft.com/office/powerpoint/2010/main" val="2736998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B5F6C7F40683439EE89BD5B593D09A" ma:contentTypeVersion="11" ma:contentTypeDescription="Create a new document." ma:contentTypeScope="" ma:versionID="b000284f45b338d42ac96306c5be5908">
  <xsd:schema xmlns:xsd="http://www.w3.org/2001/XMLSchema" xmlns:xs="http://www.w3.org/2001/XMLSchema" xmlns:p="http://schemas.microsoft.com/office/2006/metadata/properties" xmlns:ns2="247e4f15-851b-4495-92e7-ff8dae90a9d3" targetNamespace="http://schemas.microsoft.com/office/2006/metadata/properties" ma:root="true" ma:fieldsID="21b08214c9df83b51f74c84b236e6fcf" ns2:_="">
    <xsd:import namespace="247e4f15-851b-4495-92e7-ff8dae90a9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e4f15-851b-4495-92e7-ff8dae90a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F3552C-5CF6-4EE2-87D3-618702A98BA0}">
  <ds:schemaRefs>
    <ds:schemaRef ds:uri="http://schemas.microsoft.com/sharepoint/v3/contenttype/forms"/>
  </ds:schemaRefs>
</ds:datastoreItem>
</file>

<file path=customXml/itemProps2.xml><?xml version="1.0" encoding="utf-8"?>
<ds:datastoreItem xmlns:ds="http://schemas.openxmlformats.org/officeDocument/2006/customXml" ds:itemID="{98D2302E-BE0C-45BB-873D-20A666F00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e4f15-851b-4495-92e7-ff8dae90a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144023-3EDB-492D-B75B-ABBEE1D638C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477</TotalTime>
  <Words>1235</Words>
  <Application>Microsoft Office PowerPoint</Application>
  <PresentationFormat>On-screen Show (4:3)</PresentationFormat>
  <Paragraphs>101</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Segoe UI</vt:lpstr>
      <vt:lpstr>Office Theme</vt:lpstr>
      <vt:lpstr>STEM Training</vt:lpstr>
      <vt:lpstr>How to teach a Nova Award Part I - Planning  </vt:lpstr>
      <vt:lpstr>Objectives</vt:lpstr>
      <vt:lpstr>Activities</vt:lpstr>
      <vt:lpstr>Group</vt:lpstr>
      <vt:lpstr>Timing</vt:lpstr>
      <vt:lpstr>Building a Team</vt:lpstr>
      <vt:lpstr>Advertising</vt:lpstr>
      <vt:lpstr>Tracking</vt:lpstr>
      <vt:lpstr>Quiz</vt:lpstr>
      <vt:lpstr>Quiz</vt:lpstr>
      <vt:lpstr>Quiz</vt:lpstr>
      <vt:lpstr>Quiz</vt:lpstr>
      <vt:lpstr>PowerPoint Presentation</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Dougan</dc:creator>
  <cp:lastModifiedBy>Donald</cp:lastModifiedBy>
  <cp:revision>54</cp:revision>
  <dcterms:created xsi:type="dcterms:W3CDTF">2020-08-22T21:11:45Z</dcterms:created>
  <dcterms:modified xsi:type="dcterms:W3CDTF">2022-05-28T01:28:29Z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0x010100D1B5F6C7F40683439EE89BD5B593D09A</vt:lpwstr>
  </property>
</Properties>
</file>